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1130" r:id="rId2"/>
    <p:sldId id="1167" r:id="rId3"/>
    <p:sldId id="1337" r:id="rId4"/>
    <p:sldId id="1325" r:id="rId5"/>
    <p:sldId id="1326" r:id="rId6"/>
    <p:sldId id="1327" r:id="rId7"/>
    <p:sldId id="1333" r:id="rId8"/>
    <p:sldId id="1334" r:id="rId9"/>
    <p:sldId id="1353" r:id="rId10"/>
    <p:sldId id="1336" r:id="rId11"/>
    <p:sldId id="1340" r:id="rId12"/>
    <p:sldId id="1311" r:id="rId13"/>
    <p:sldId id="1341" r:id="rId14"/>
    <p:sldId id="1342" r:id="rId15"/>
    <p:sldId id="1344" r:id="rId16"/>
    <p:sldId id="1345" r:id="rId17"/>
    <p:sldId id="1346" r:id="rId18"/>
    <p:sldId id="1347" r:id="rId19"/>
    <p:sldId id="1349" r:id="rId20"/>
    <p:sldId id="1348" r:id="rId21"/>
    <p:sldId id="1350" r:id="rId22"/>
    <p:sldId id="1351" r:id="rId23"/>
    <p:sldId id="1352" r:id="rId24"/>
    <p:sldId id="1354" r:id="rId25"/>
    <p:sldId id="1355" r:id="rId26"/>
    <p:sldId id="1356" r:id="rId27"/>
    <p:sldId id="1357" r:id="rId28"/>
    <p:sldId id="1358" r:id="rId29"/>
    <p:sldId id="1359" r:id="rId30"/>
    <p:sldId id="1360" r:id="rId31"/>
    <p:sldId id="1361" r:id="rId32"/>
    <p:sldId id="1362" r:id="rId33"/>
    <p:sldId id="1363" r:id="rId34"/>
    <p:sldId id="1364" r:id="rId35"/>
    <p:sldId id="1182" r:id="rId36"/>
    <p:sldId id="1153" r:id="rId37"/>
  </p:sldIdLst>
  <p:sldSz cx="9144000" cy="5143500" type="screen16x9"/>
  <p:notesSz cx="6807200" cy="9939338"/>
  <p:embeddedFontLst>
    <p:embeddedFont>
      <p:font typeface="HY견고딕" panose="02030600000101010101" pitchFamily="18" charset="-127"/>
      <p:regular r:id="rId40"/>
    </p:embeddedFont>
    <p:embeddedFont>
      <p:font typeface="HY헤드라인M" panose="02030600000101010101" pitchFamily="18" charset="-127"/>
      <p:regular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9BDA"/>
    <a:srgbClr val="9FA1A0"/>
    <a:srgbClr val="F95135"/>
    <a:srgbClr val="0B6C97"/>
    <a:srgbClr val="00347F"/>
    <a:srgbClr val="CCCCFF"/>
    <a:srgbClr val="FFFFFF"/>
    <a:srgbClr val="009999"/>
    <a:srgbClr val="A18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9057" autoAdjust="0"/>
  </p:normalViewPr>
  <p:slideViewPr>
    <p:cSldViewPr showGuides="1">
      <p:cViewPr varScale="1">
        <p:scale>
          <a:sx n="101" d="100"/>
          <a:sy n="101" d="100"/>
        </p:scale>
        <p:origin x="701" y="67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127"/>
        <p:guide pos="2140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262" y="0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1814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262" y="9441814"/>
            <a:ext cx="2948938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672" y="0"/>
            <a:ext cx="2948939" cy="49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262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3" y="4722498"/>
            <a:ext cx="5446396" cy="44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672" y="9440226"/>
            <a:ext cx="2948939" cy="49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9" tIns="45779" rIns="91559" bIns="45779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946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89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19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35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4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61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746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362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21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487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61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403" y="4720908"/>
            <a:ext cx="5446396" cy="4474530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04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7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000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19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025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81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092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617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12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939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76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894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2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588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25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561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55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1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4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72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1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71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589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40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8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www.data.go.k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data.go.k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hyperlink" Target="https://www.data.go.kr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5816" y="77155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4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데이터 수집</a:t>
            </a:r>
            <a:endParaRPr lang="ko-KR" altLang="en-US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4" t="25370" b="49701"/>
          <a:stretch/>
        </p:blipFill>
        <p:spPr>
          <a:xfrm>
            <a:off x="6012160" y="987574"/>
            <a:ext cx="2985166" cy="116114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236296" y="3019027"/>
            <a:ext cx="1103187" cy="400110"/>
            <a:chOff x="5784826" y="2859782"/>
            <a:chExt cx="1103187" cy="400110"/>
          </a:xfrm>
        </p:grpSpPr>
        <p:sp>
          <p:nvSpPr>
            <p:cNvPr id="4" name="직사각형 3"/>
            <p:cNvSpPr/>
            <p:nvPr/>
          </p:nvSpPr>
          <p:spPr>
            <a:xfrm>
              <a:off x="5784826" y="2859782"/>
              <a:ext cx="11031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479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김효관</a:t>
              </a:r>
              <a:endParaRPr lang="en-US" altLang="ko-KR" sz="2000" spc="-1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V="1">
              <a:off x="6876256" y="2896898"/>
              <a:ext cx="1" cy="288634"/>
            </a:xfrm>
            <a:prstGeom prst="line">
              <a:avLst/>
            </a:prstGeom>
            <a:ln>
              <a:solidFill>
                <a:srgbClr val="0047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9290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ko-KR" altLang="en-US"/>
              <a:t>import pandas as pd</a:t>
            </a:r>
          </a:p>
          <a:p>
            <a:r>
              <a:rPr lang="ko-KR" altLang="en-US"/>
              <a:t>import requests</a:t>
            </a:r>
          </a:p>
          <a:p>
            <a:r>
              <a:rPr lang="ko-KR" altLang="en-US"/>
              <a:t>from pandas.io.json import json_normalize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#</a:t>
            </a:r>
            <a:r>
              <a:rPr lang="en-US" altLang="ko-KR">
                <a:solidFill>
                  <a:srgbClr val="00B050"/>
                </a:solidFill>
              </a:rPr>
              <a:t> </a:t>
            </a:r>
            <a:r>
              <a:rPr lang="ko-KR" altLang="en-US">
                <a:solidFill>
                  <a:srgbClr val="00B050"/>
                </a:solidFill>
              </a:rPr>
              <a:t>데이터 접속 주소 입력</a:t>
            </a:r>
          </a:p>
          <a:p>
            <a:r>
              <a:rPr lang="ko-KR" altLang="en-US"/>
              <a:t>url = </a:t>
            </a:r>
            <a:r>
              <a:rPr lang="en-US" altLang="ko-KR"/>
              <a:t>‘</a:t>
            </a:r>
            <a:r>
              <a:rPr lang="ko-KR" altLang="en-US"/>
              <a:t>통계청 </a:t>
            </a:r>
            <a:r>
              <a:rPr lang="en-US" altLang="ko-KR"/>
              <a:t>API</a:t>
            </a:r>
            <a:r>
              <a:rPr lang="ko-KR" altLang="en-US"/>
              <a:t>에서 받은 </a:t>
            </a:r>
            <a:r>
              <a:rPr lang="en-US" altLang="ko-KR"/>
              <a:t>URL’</a:t>
            </a:r>
          </a:p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정상 여부 확인 </a:t>
            </a:r>
            <a:r>
              <a:rPr lang="en-US" altLang="ko-KR">
                <a:solidFill>
                  <a:srgbClr val="00B050"/>
                </a:solidFill>
              </a:rPr>
              <a:t>(200 </a:t>
            </a:r>
            <a:r>
              <a:rPr lang="ko-KR" altLang="en-US">
                <a:solidFill>
                  <a:srgbClr val="00B050"/>
                </a:solidFill>
              </a:rPr>
              <a:t>정상</a:t>
            </a:r>
            <a:r>
              <a:rPr lang="en-US" altLang="ko-KR">
                <a:solidFill>
                  <a:srgbClr val="00B050"/>
                </a:solidFill>
              </a:rPr>
              <a:t>)</a:t>
            </a:r>
            <a:endParaRPr lang="ko-KR" altLang="en-US">
              <a:solidFill>
                <a:srgbClr val="00B050"/>
              </a:solidFill>
            </a:endParaRPr>
          </a:p>
          <a:p>
            <a:r>
              <a:rPr lang="ko-KR" altLang="en-US"/>
              <a:t>response = requests.get(url)</a:t>
            </a:r>
          </a:p>
          <a:p>
            <a:r>
              <a:rPr lang="ko-KR" altLang="en-US"/>
              <a:t>response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JSON </a:t>
            </a:r>
            <a:r>
              <a:rPr lang="ko-KR" altLang="en-US">
                <a:solidFill>
                  <a:srgbClr val="00B050"/>
                </a:solidFill>
              </a:rPr>
              <a:t>데이터 획득</a:t>
            </a:r>
          </a:p>
          <a:p>
            <a:r>
              <a:rPr lang="ko-KR" altLang="en-US"/>
              <a:t>json = response.json()</a:t>
            </a:r>
            <a:endParaRPr lang="en-US" altLang="ko-KR"/>
          </a:p>
          <a:p>
            <a:r>
              <a:rPr lang="en-US" altLang="ko-KR">
                <a:solidFill>
                  <a:srgbClr val="00B050"/>
                </a:solidFill>
              </a:rPr>
              <a:t># PandasDataframe</a:t>
            </a:r>
            <a:r>
              <a:rPr lang="ko-KR" altLang="en-US">
                <a:solidFill>
                  <a:srgbClr val="00B050"/>
                </a:solidFill>
              </a:rPr>
              <a:t>변환</a:t>
            </a:r>
          </a:p>
          <a:p>
            <a:r>
              <a:rPr lang="ko-KR" altLang="en-US"/>
              <a:t>df = json_normalize(json)</a:t>
            </a:r>
          </a:p>
          <a:p>
            <a:r>
              <a:rPr lang="ko-KR" altLang="en-US"/>
              <a:t>df.head()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2378E9-826B-4AA5-96F2-D74D75F8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42" y="2222036"/>
            <a:ext cx="5290857" cy="2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2. </a:t>
            </a:r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52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불러오는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1117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41117" y="2485768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48287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47962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41117" y="3023574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43592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7BD865F2-7030-4499-8F33-62A3FFDDD3D6}"/>
              </a:ext>
            </a:extLst>
          </p:cNvPr>
          <p:cNvGrpSpPr/>
          <p:nvPr/>
        </p:nvGrpSpPr>
        <p:grpSpPr>
          <a:xfrm>
            <a:off x="641117" y="3561380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313336-E655-435A-843E-E71C5582818C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99E024B7-0265-49F5-86CF-DDCE789F76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CB1A442-E656-4421-931B-37B62A9FD6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7F9AB2C-A506-488A-B3A0-2F9E62C0A04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A2FE3CAA-6C47-4A3A-ABF7-3A1F2404E485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9A9E978C-9C30-4518-A0C9-5003FD0D491E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05DD0B-6CC2-405C-B99A-ED3071E35AE6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B0AC89C-FCF5-4B25-BA51-6BB26D435C2D}"/>
                </a:ext>
              </a:extLst>
            </p:cNvPr>
            <p:cNvSpPr/>
            <p:nvPr/>
          </p:nvSpPr>
          <p:spPr>
            <a:xfrm>
              <a:off x="2463249" y="1555083"/>
              <a:ext cx="452415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인증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52">
            <a:extLst>
              <a:ext uri="{FF2B5EF4-FFF2-40B4-BE49-F238E27FC236}">
                <a16:creationId xmlns:a16="http://schemas.microsoft.com/office/drawing/2014/main" id="{B022BB0D-F87B-4FF4-926F-834D39B73B10}"/>
              </a:ext>
            </a:extLst>
          </p:cNvPr>
          <p:cNvGrpSpPr/>
          <p:nvPr/>
        </p:nvGrpSpPr>
        <p:grpSpPr>
          <a:xfrm>
            <a:off x="641117" y="4099186"/>
            <a:ext cx="4072805" cy="409829"/>
            <a:chOff x="1049186" y="1449928"/>
            <a:chExt cx="11971129" cy="69065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43C112C-E85A-427D-B738-FF055B3049B2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9" name="그룹 65">
              <a:extLst>
                <a:ext uri="{FF2B5EF4-FFF2-40B4-BE49-F238E27FC236}">
                  <a16:creationId xmlns:a16="http://schemas.microsoft.com/office/drawing/2014/main" id="{04957B5B-8CB9-4C95-8EE0-E0195AF5C59D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81" name="그룹 76">
                <a:extLst>
                  <a:ext uri="{FF2B5EF4-FFF2-40B4-BE49-F238E27FC236}">
                    <a16:creationId xmlns:a16="http://schemas.microsoft.com/office/drawing/2014/main" id="{B388D3E7-FA28-4147-A1B0-4A20AF40C4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3" name="모서리가 둥근 직사각형 69">
                  <a:extLst>
                    <a:ext uri="{FF2B5EF4-FFF2-40B4-BE49-F238E27FC236}">
                      <a16:creationId xmlns:a16="http://schemas.microsoft.com/office/drawing/2014/main" id="{AA21AA64-B68B-4256-86DC-40C4B62EB711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모서리가 둥근 직사각형 70">
                  <a:extLst>
                    <a:ext uri="{FF2B5EF4-FFF2-40B4-BE49-F238E27FC236}">
                      <a16:creationId xmlns:a16="http://schemas.microsoft.com/office/drawing/2014/main" id="{3007FD7B-99E4-40D9-A764-F6E0C751FCD1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자유형 16">
                  <a:extLst>
                    <a:ext uri="{FF2B5EF4-FFF2-40B4-BE49-F238E27FC236}">
                      <a16:creationId xmlns:a16="http://schemas.microsoft.com/office/drawing/2014/main" id="{B2B4B50B-308B-4C8F-84A9-E6BA07E2B87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B686A6-1190-49D1-A29D-09B61F4FA5A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2842392-B9CB-4D2E-B886-840AABE2C2F3}"/>
                </a:ext>
              </a:extLst>
            </p:cNvPr>
            <p:cNvSpPr/>
            <p:nvPr/>
          </p:nvSpPr>
          <p:spPr>
            <a:xfrm>
              <a:off x="2463249" y="1555083"/>
              <a:ext cx="328969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이해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6" name="그룹 52">
            <a:extLst>
              <a:ext uri="{FF2B5EF4-FFF2-40B4-BE49-F238E27FC236}">
                <a16:creationId xmlns:a16="http://schemas.microsoft.com/office/drawing/2014/main" id="{372E5EA4-5B1C-46A5-BF88-2DDC84CA793B}"/>
              </a:ext>
            </a:extLst>
          </p:cNvPr>
          <p:cNvGrpSpPr/>
          <p:nvPr/>
        </p:nvGrpSpPr>
        <p:grpSpPr>
          <a:xfrm>
            <a:off x="641117" y="4636992"/>
            <a:ext cx="4072805" cy="409829"/>
            <a:chOff x="1049186" y="1449928"/>
            <a:chExt cx="11971129" cy="6906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0D5DC96-A4F8-4BD9-AC76-E41ED85148F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>
              <a:extLst>
                <a:ext uri="{FF2B5EF4-FFF2-40B4-BE49-F238E27FC236}">
                  <a16:creationId xmlns:a16="http://schemas.microsoft.com/office/drawing/2014/main" id="{E8BAA299-D54A-4B6B-A425-AEE595B0DA8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>
                <a:extLst>
                  <a:ext uri="{FF2B5EF4-FFF2-40B4-BE49-F238E27FC236}">
                    <a16:creationId xmlns:a16="http://schemas.microsoft.com/office/drawing/2014/main" id="{BF28DE33-2841-4B83-8A18-ECB2543EFA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>
                  <a:extLst>
                    <a:ext uri="{FF2B5EF4-FFF2-40B4-BE49-F238E27FC236}">
                      <a16:creationId xmlns:a16="http://schemas.microsoft.com/office/drawing/2014/main" id="{C8FAAC4B-22C9-4D65-BA78-172159CD5B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>
                  <a:extLst>
                    <a:ext uri="{FF2B5EF4-FFF2-40B4-BE49-F238E27FC236}">
                      <a16:creationId xmlns:a16="http://schemas.microsoft.com/office/drawing/2014/main" id="{D57ED5EB-CE1B-493E-8B85-5D72108ED28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>
                  <a:extLst>
                    <a:ext uri="{FF2B5EF4-FFF2-40B4-BE49-F238E27FC236}">
                      <a16:creationId xmlns:a16="http://schemas.microsoft.com/office/drawing/2014/main" id="{2A3A40C0-5DB7-426B-AEF7-7330B8ECE77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25A6FE2-95A0-46C7-928A-E7F33F7A5575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E5F4D34-79AD-4E67-A679-AAAD4E24DC14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2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71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077B35-53B0-4965-9AE5-A9FA70DB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1" y="1878528"/>
            <a:ext cx="4057960" cy="30882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6275BD-E523-4D2C-825F-CC29F196E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7" y="2427735"/>
            <a:ext cx="4862149" cy="118025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634290" y="2643758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API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518461" y="2643758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B97714-2761-45DF-8D6C-5CB5CC36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8" y="1878528"/>
            <a:ext cx="3350403" cy="3264972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1043608" y="2787774"/>
            <a:ext cx="504056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803432" y="4671060"/>
            <a:ext cx="1968368" cy="27432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6AFE6AF-1B94-476D-846D-F8B6E2A56333}"/>
              </a:ext>
            </a:extLst>
          </p:cNvPr>
          <p:cNvSpPr/>
          <p:nvPr/>
        </p:nvSpPr>
        <p:spPr bwMode="auto">
          <a:xfrm>
            <a:off x="3044833" y="4352050"/>
            <a:ext cx="4115641" cy="413913"/>
          </a:xfrm>
          <a:prstGeom prst="wedgeRectCallout">
            <a:avLst>
              <a:gd name="adj1" fmla="val -53928"/>
              <a:gd name="adj2" fmla="val 464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자세한 데이터 설명자료 다운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1663044" y="2346506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6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6AAFE4-6528-49E0-9662-B740EFEA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26" y="1878528"/>
            <a:ext cx="3880781" cy="2554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89A8BC-F6A4-439F-B190-68B831BB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78528"/>
            <a:ext cx="3257959" cy="2772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242883-01C4-4C1E-B3EF-F4859708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1" y="2494678"/>
            <a:ext cx="3274922" cy="216296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시스템유형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라인센스 동의 후 신청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757302-CFB0-49E0-BE18-BCC1BA150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42" y="2571750"/>
            <a:ext cx="1673598" cy="10081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85352-FA05-4ED6-A4A7-01252793B2F4}"/>
              </a:ext>
            </a:extLst>
          </p:cNvPr>
          <p:cNvSpPr/>
          <p:nvPr/>
        </p:nvSpPr>
        <p:spPr bwMode="auto">
          <a:xfrm>
            <a:off x="575391" y="4230927"/>
            <a:ext cx="1247163" cy="34045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03F7B-8FFE-4766-9001-7F9E3C936BDF}"/>
              </a:ext>
            </a:extLst>
          </p:cNvPr>
          <p:cNvSpPr/>
          <p:nvPr/>
        </p:nvSpPr>
        <p:spPr bwMode="auto">
          <a:xfrm>
            <a:off x="3382426" y="2688858"/>
            <a:ext cx="1422561" cy="87443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D6A11-C0FE-427D-A837-AAB61EE7091A}"/>
              </a:ext>
            </a:extLst>
          </p:cNvPr>
          <p:cNvSpPr/>
          <p:nvPr/>
        </p:nvSpPr>
        <p:spPr bwMode="auto">
          <a:xfrm>
            <a:off x="6156176" y="3723879"/>
            <a:ext cx="702481" cy="81436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FC042A18-D866-4372-90AA-C793867D9260}"/>
              </a:ext>
            </a:extLst>
          </p:cNvPr>
          <p:cNvSpPr/>
          <p:nvPr/>
        </p:nvSpPr>
        <p:spPr bwMode="auto">
          <a:xfrm>
            <a:off x="1986274" y="3989621"/>
            <a:ext cx="1320518" cy="668017"/>
          </a:xfrm>
          <a:prstGeom prst="wedgeRectCallout">
            <a:avLst>
              <a:gd name="adj1" fmla="val -53928"/>
              <a:gd name="adj2" fmla="val 4645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시스템 유형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일반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8051C3A6-D03D-45EC-91A9-F9F64A993CB1}"/>
              </a:ext>
            </a:extLst>
          </p:cNvPr>
          <p:cNvSpPr/>
          <p:nvPr/>
        </p:nvSpPr>
        <p:spPr bwMode="auto">
          <a:xfrm>
            <a:off x="4085818" y="4035771"/>
            <a:ext cx="1320518" cy="668017"/>
          </a:xfrm>
          <a:prstGeom prst="wedgeRectCallout">
            <a:avLst>
              <a:gd name="adj1" fmla="val 29052"/>
              <a:gd name="adj2" fmla="val -7911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체크 및 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20CF8-D365-435B-BD6B-C3DA65FA522D}"/>
              </a:ext>
            </a:extLst>
          </p:cNvPr>
          <p:cNvSpPr txBox="1"/>
          <p:nvPr/>
        </p:nvSpPr>
        <p:spPr>
          <a:xfrm>
            <a:off x="4565414" y="4681835"/>
            <a:ext cx="472437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데이터 활용 신청완료 후 </a:t>
            </a:r>
            <a:r>
              <a:rPr lang="en-US" altLang="ko-KR"/>
              <a:t>1</a:t>
            </a:r>
            <a:r>
              <a:rPr lang="ko-KR" altLang="en-US"/>
              <a:t>시간 후 사용가능하다</a:t>
            </a:r>
            <a:r>
              <a:rPr lang="en-US" altLang="ko-KR"/>
              <a:t>.</a:t>
            </a:r>
          </a:p>
          <a:p>
            <a:r>
              <a:rPr lang="en-US" altLang="ko-KR"/>
              <a:t>   * url</a:t>
            </a:r>
            <a:r>
              <a:rPr lang="ko-KR" altLang="en-US"/>
              <a:t>을 웹페이지 열고 확인시 </a:t>
            </a:r>
            <a:r>
              <a:rPr lang="en-US" altLang="ko-KR"/>
              <a:t>20 </a:t>
            </a:r>
            <a:r>
              <a:rPr lang="ko-KR" altLang="en-US"/>
              <a:t>코드 에러 발생 시 기달려야함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71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B4F97D-9519-4734-B0D6-EF3F2BB5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6" y="1804268"/>
            <a:ext cx="3312728" cy="3033287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91343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개발계정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 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받기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AC0EB-9F13-4F5E-A0A5-0D1C378F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78528"/>
            <a:ext cx="4594012" cy="28555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0B918-C273-4E75-A5DA-C3E805CEF512}"/>
              </a:ext>
            </a:extLst>
          </p:cNvPr>
          <p:cNvSpPr/>
          <p:nvPr/>
        </p:nvSpPr>
        <p:spPr bwMode="auto">
          <a:xfrm>
            <a:off x="539552" y="4468684"/>
            <a:ext cx="3528392" cy="40559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7B4DA-583D-4AF7-A6B9-30B9AB920FC6}"/>
              </a:ext>
            </a:extLst>
          </p:cNvPr>
          <p:cNvSpPr/>
          <p:nvPr/>
        </p:nvSpPr>
        <p:spPr bwMode="auto">
          <a:xfrm>
            <a:off x="7452319" y="1794885"/>
            <a:ext cx="983979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4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01290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인증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획득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상세보기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C628A-059A-4EB1-82DF-06C0A1B5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878528"/>
            <a:ext cx="3740624" cy="3039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74F950-D847-4952-8C78-FAAD149C7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248" y="2225081"/>
            <a:ext cx="4716016" cy="22470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477C07-F43E-4BF0-88BF-1517E9BA22ED}"/>
              </a:ext>
            </a:extLst>
          </p:cNvPr>
          <p:cNvSpPr/>
          <p:nvPr/>
        </p:nvSpPr>
        <p:spPr bwMode="auto">
          <a:xfrm>
            <a:off x="4363908" y="2427734"/>
            <a:ext cx="4672588" cy="488834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2576AB9A-B1DD-47FD-99C7-AF9DC010934D}"/>
              </a:ext>
            </a:extLst>
          </p:cNvPr>
          <p:cNvSpPr/>
          <p:nvPr/>
        </p:nvSpPr>
        <p:spPr bwMode="auto">
          <a:xfrm>
            <a:off x="7092280" y="3398478"/>
            <a:ext cx="1320518" cy="668017"/>
          </a:xfrm>
          <a:prstGeom prst="wedgeRectCallout">
            <a:avLst>
              <a:gd name="adj1" fmla="val -10764"/>
              <a:gd name="adj2" fmla="val -101931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인증 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경로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를</a:t>
            </a:r>
            <a:endParaRPr kumimoji="1" lang="en-US" altLang="ko-KR" i="0" u="none" strike="noStrike" cap="none" normalizeH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획득하였습니다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.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2D33B-CE3A-4167-81AF-2D3B777958C7}"/>
              </a:ext>
            </a:extLst>
          </p:cNvPr>
          <p:cNvSpPr txBox="1"/>
          <p:nvPr/>
        </p:nvSpPr>
        <p:spPr>
          <a:xfrm>
            <a:off x="4529042" y="4599455"/>
            <a:ext cx="4214615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데이터 종류에 따라 다수의 데이터가 존재할 수 있음</a:t>
            </a:r>
            <a:br>
              <a:rPr lang="en-US" altLang="ko-KR"/>
            </a:br>
            <a:r>
              <a:rPr lang="ko-KR" altLang="en-US"/>
              <a:t>상품목록</a:t>
            </a:r>
            <a:r>
              <a:rPr lang="en-US" altLang="ko-KR"/>
              <a:t>, </a:t>
            </a:r>
            <a:r>
              <a:rPr lang="ko-KR" altLang="en-US"/>
              <a:t>가격목록 </a:t>
            </a:r>
            <a:r>
              <a:rPr lang="en-US" altLang="ko-KR"/>
              <a:t>2</a:t>
            </a:r>
            <a:r>
              <a:rPr lang="ko-KR" altLang="en-US"/>
              <a:t>개면 </a:t>
            </a:r>
            <a:r>
              <a:rPr lang="en-US" altLang="ko-KR"/>
              <a:t>URL</a:t>
            </a:r>
            <a:r>
              <a:rPr lang="ko-KR" altLang="en-US"/>
              <a:t>이 </a:t>
            </a:r>
            <a:r>
              <a:rPr lang="en-US" altLang="ko-KR"/>
              <a:t>2</a:t>
            </a:r>
            <a:r>
              <a:rPr lang="ko-KR" altLang="en-US"/>
              <a:t>개 존재한다</a:t>
            </a:r>
            <a:r>
              <a:rPr lang="en-US" altLang="ko-KR"/>
              <a:t>. </a:t>
            </a:r>
            <a:r>
              <a:rPr lang="ko-KR" altLang="en-US"/>
              <a:t>확인 必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02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264748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→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개발계정 상세보기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01A55B-41A0-486B-AB5F-ED7128FF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46" y="1882662"/>
            <a:ext cx="2319824" cy="32198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A367A9-EFC2-47A6-B6FD-43556F77FE69}"/>
              </a:ext>
            </a:extLst>
          </p:cNvPr>
          <p:cNvSpPr/>
          <p:nvPr/>
        </p:nvSpPr>
        <p:spPr bwMode="auto">
          <a:xfrm>
            <a:off x="1619672" y="2505456"/>
            <a:ext cx="2448272" cy="2243328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B46F147-92E5-4BB4-B164-EECC3268CED4}"/>
              </a:ext>
            </a:extLst>
          </p:cNvPr>
          <p:cNvSpPr/>
          <p:nvPr/>
        </p:nvSpPr>
        <p:spPr bwMode="auto">
          <a:xfrm>
            <a:off x="3939496" y="2187943"/>
            <a:ext cx="2304256" cy="373517"/>
          </a:xfrm>
          <a:prstGeom prst="wedgeRectCallout">
            <a:avLst>
              <a:gd name="adj1" fmla="val -132127"/>
              <a:gd name="adj2" fmla="val 4060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body → items → item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반복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09E2-36BD-4416-A511-8F8F3CA19AC0}"/>
              </a:ext>
            </a:extLst>
          </p:cNvPr>
          <p:cNvSpPr/>
          <p:nvPr/>
        </p:nvSpPr>
        <p:spPr bwMode="auto">
          <a:xfrm>
            <a:off x="5220072" y="2715766"/>
            <a:ext cx="154360" cy="22433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EA1EE-0534-495D-9872-D2D19150CA5A}"/>
              </a:ext>
            </a:extLst>
          </p:cNvPr>
          <p:cNvSpPr txBox="1"/>
          <p:nvPr/>
        </p:nvSpPr>
        <p:spPr>
          <a:xfrm>
            <a:off x="4653034" y="2675387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body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955598-728B-462F-BAD4-F83990BD8824}"/>
              </a:ext>
            </a:extLst>
          </p:cNvPr>
          <p:cNvSpPr txBox="1"/>
          <p:nvPr/>
        </p:nvSpPr>
        <p:spPr>
          <a:xfrm>
            <a:off x="5526438" y="2952386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items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0DA64-6243-41B6-B1D0-AA4483F3FF69}"/>
              </a:ext>
            </a:extLst>
          </p:cNvPr>
          <p:cNvSpPr/>
          <p:nvPr/>
        </p:nvSpPr>
        <p:spPr bwMode="auto">
          <a:xfrm>
            <a:off x="6089392" y="3229384"/>
            <a:ext cx="154360" cy="17297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4F5341-785E-4332-B492-672FAFD61661}"/>
              </a:ext>
            </a:extLst>
          </p:cNvPr>
          <p:cNvSpPr txBox="1"/>
          <p:nvPr/>
        </p:nvSpPr>
        <p:spPr>
          <a:xfrm>
            <a:off x="6300192" y="3219105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FAA72E-2A4D-47EA-894A-3FCC149D0C29}"/>
              </a:ext>
            </a:extLst>
          </p:cNvPr>
          <p:cNvSpPr/>
          <p:nvPr/>
        </p:nvSpPr>
        <p:spPr bwMode="auto">
          <a:xfrm>
            <a:off x="6863146" y="3496103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CE6355-8F55-49D0-A0F8-066CCCEC85C2}"/>
              </a:ext>
            </a:extLst>
          </p:cNvPr>
          <p:cNvSpPr txBox="1"/>
          <p:nvPr/>
        </p:nvSpPr>
        <p:spPr>
          <a:xfrm>
            <a:off x="6311057" y="377310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123AD4-51DA-4AB7-BB5C-9B73BB664297}"/>
              </a:ext>
            </a:extLst>
          </p:cNvPr>
          <p:cNvSpPr/>
          <p:nvPr/>
        </p:nvSpPr>
        <p:spPr bwMode="auto">
          <a:xfrm>
            <a:off x="6874011" y="4050100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BB39C7-EF85-461B-87DF-114F747D4BFF}"/>
              </a:ext>
            </a:extLst>
          </p:cNvPr>
          <p:cNvSpPr txBox="1"/>
          <p:nvPr/>
        </p:nvSpPr>
        <p:spPr>
          <a:xfrm>
            <a:off x="6329285" y="436978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item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3B365B-D1D7-4186-9ADD-6F1FB21BCEED}"/>
              </a:ext>
            </a:extLst>
          </p:cNvPr>
          <p:cNvSpPr/>
          <p:nvPr/>
        </p:nvSpPr>
        <p:spPr bwMode="auto">
          <a:xfrm>
            <a:off x="6892239" y="4646778"/>
            <a:ext cx="154360" cy="27699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D4A62-5DFF-4815-8D6D-25C91FC05CC7}"/>
              </a:ext>
            </a:extLst>
          </p:cNvPr>
          <p:cNvSpPr txBox="1"/>
          <p:nvPr/>
        </p:nvSpPr>
        <p:spPr>
          <a:xfrm>
            <a:off x="7422739" y="3560431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240348-436C-45E5-8AA7-297DCF6F3285}"/>
              </a:ext>
            </a:extLst>
          </p:cNvPr>
          <p:cNvSpPr txBox="1"/>
          <p:nvPr/>
        </p:nvSpPr>
        <p:spPr>
          <a:xfrm>
            <a:off x="7455193" y="4050100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32947-629D-4625-8E98-64772527E836}"/>
              </a:ext>
            </a:extLst>
          </p:cNvPr>
          <p:cNvSpPr txBox="1"/>
          <p:nvPr/>
        </p:nvSpPr>
        <p:spPr>
          <a:xfrm>
            <a:off x="7473421" y="4646777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defTabSz="1042872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708747" y="241946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3443" y="2385412"/>
            <a:ext cx="3603872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8747" y="1845857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8310"/>
            <a:ext cx="539750" cy="479425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300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grpSp>
        <p:nvGrpSpPr>
          <p:cNvPr id="23" name="그룹 36"/>
          <p:cNvGrpSpPr>
            <a:grpSpLocks/>
          </p:cNvGrpSpPr>
          <p:nvPr/>
        </p:nvGrpSpPr>
        <p:grpSpPr bwMode="auto">
          <a:xfrm>
            <a:off x="680569" y="2395481"/>
            <a:ext cx="539750" cy="479425"/>
            <a:chOff x="1328347" y="2337753"/>
            <a:chExt cx="541775" cy="53502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64946" y="239044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2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3193503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교육목표</a:t>
            </a:r>
            <a:r>
              <a:rPr lang="en-US" altLang="ko-KR" sz="20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공개된 데이터를 불러올 수 있다</a:t>
            </a:r>
            <a:r>
              <a:rPr lang="en-US" altLang="ko-KR" sz="20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66144539-EEBD-45C2-87FF-1DB7887C6A55}"/>
              </a:ext>
            </a:extLst>
          </p:cNvPr>
          <p:cNvSpPr/>
          <p:nvPr/>
        </p:nvSpPr>
        <p:spPr>
          <a:xfrm>
            <a:off x="708747" y="3110515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17295A-7366-4BF3-8DE9-2A808EA29BDB}"/>
              </a:ext>
            </a:extLst>
          </p:cNvPr>
          <p:cNvSpPr/>
          <p:nvPr/>
        </p:nvSpPr>
        <p:spPr>
          <a:xfrm>
            <a:off x="1263443" y="3076459"/>
            <a:ext cx="3603872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6">
            <a:extLst>
              <a:ext uri="{FF2B5EF4-FFF2-40B4-BE49-F238E27FC236}">
                <a16:creationId xmlns:a16="http://schemas.microsoft.com/office/drawing/2014/main" id="{64B357D0-B171-424D-8B9D-0AE3530BD0B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086528"/>
            <a:ext cx="539750" cy="479425"/>
            <a:chOff x="1328347" y="2337753"/>
            <a:chExt cx="541775" cy="535025"/>
          </a:xfrm>
        </p:grpSpPr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09DD61E5-E5F4-45F3-B4D0-0BC23BB276C2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834F736A-ED79-443F-9DEE-D95AFE75E461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27236F4-CCC8-48DC-A38B-46D6C4C44338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0" name="자유형 26">
              <a:extLst>
                <a:ext uri="{FF2B5EF4-FFF2-40B4-BE49-F238E27FC236}">
                  <a16:creationId xmlns:a16="http://schemas.microsoft.com/office/drawing/2014/main" id="{CC5E4FA2-BF3F-49EB-BD31-7344CA9CF9F3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9C320E1-F0F3-4964-B876-58DAF97AD94F}"/>
              </a:ext>
            </a:extLst>
          </p:cNvPr>
          <p:cNvSpPr txBox="1"/>
          <p:nvPr/>
        </p:nvSpPr>
        <p:spPr>
          <a:xfrm>
            <a:off x="764946" y="3081488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3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FE39B765-9C79-46F9-8F06-53A5D04BD58D}"/>
              </a:ext>
            </a:extLst>
          </p:cNvPr>
          <p:cNvSpPr/>
          <p:nvPr/>
        </p:nvSpPr>
        <p:spPr>
          <a:xfrm>
            <a:off x="708747" y="3829008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F8EC3F-CA7D-414B-9E68-1C64FDE1A03C}"/>
              </a:ext>
            </a:extLst>
          </p:cNvPr>
          <p:cNvSpPr/>
          <p:nvPr/>
        </p:nvSpPr>
        <p:spPr>
          <a:xfrm>
            <a:off x="1263443" y="3794952"/>
            <a:ext cx="3672800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36">
            <a:extLst>
              <a:ext uri="{FF2B5EF4-FFF2-40B4-BE49-F238E27FC236}">
                <a16:creationId xmlns:a16="http://schemas.microsoft.com/office/drawing/2014/main" id="{C31D2530-F3BB-4622-B90B-AE6CCA2DB294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3805021"/>
            <a:ext cx="539750" cy="479425"/>
            <a:chOff x="1328347" y="2337753"/>
            <a:chExt cx="541775" cy="535025"/>
          </a:xfrm>
        </p:grpSpPr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1432E0AA-4F51-47A3-B655-90059BB0C04F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4">
              <a:extLst>
                <a:ext uri="{FF2B5EF4-FFF2-40B4-BE49-F238E27FC236}">
                  <a16:creationId xmlns:a16="http://schemas.microsoft.com/office/drawing/2014/main" id="{FB7EF836-B093-4217-AF96-E00960B940B8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5070F72-CEDC-42EE-88CC-A58C59FCFCB5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49" name="자유형 26">
              <a:extLst>
                <a:ext uri="{FF2B5EF4-FFF2-40B4-BE49-F238E27FC236}">
                  <a16:creationId xmlns:a16="http://schemas.microsoft.com/office/drawing/2014/main" id="{6A7AE01E-ED90-4228-B057-2C924C495735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0268FD1-E272-45D5-AE65-1239DAEC243F}"/>
              </a:ext>
            </a:extLst>
          </p:cNvPr>
          <p:cNvSpPr txBox="1"/>
          <p:nvPr/>
        </p:nvSpPr>
        <p:spPr>
          <a:xfrm>
            <a:off x="764946" y="3799981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4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2" name="모서리가 둥근 직사각형 10">
            <a:extLst>
              <a:ext uri="{FF2B5EF4-FFF2-40B4-BE49-F238E27FC236}">
                <a16:creationId xmlns:a16="http://schemas.microsoft.com/office/drawing/2014/main" id="{99F4F602-811B-4908-81FA-B2C741B8988A}"/>
              </a:ext>
            </a:extLst>
          </p:cNvPr>
          <p:cNvSpPr/>
          <p:nvPr/>
        </p:nvSpPr>
        <p:spPr>
          <a:xfrm>
            <a:off x="708747" y="4486716"/>
            <a:ext cx="5015381" cy="42433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615CF4-2ED1-4955-A988-E4E8A1B018E4}"/>
              </a:ext>
            </a:extLst>
          </p:cNvPr>
          <p:cNvSpPr/>
          <p:nvPr/>
        </p:nvSpPr>
        <p:spPr>
          <a:xfrm>
            <a:off x="1263443" y="4452660"/>
            <a:ext cx="1840568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defRPr lang="ko-KR" altLang="en-US"/>
            </a:pPr>
            <a:r>
              <a:rPr lang="ko-KR" altLang="en-US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180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  <a:endParaRPr lang="en-US" altLang="ko-KR" sz="1800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4" name="그룹 36">
            <a:extLst>
              <a:ext uri="{FF2B5EF4-FFF2-40B4-BE49-F238E27FC236}">
                <a16:creationId xmlns:a16="http://schemas.microsoft.com/office/drawing/2014/main" id="{356B9A69-16B4-4789-AD36-F30A5FC63B77}"/>
              </a:ext>
            </a:extLst>
          </p:cNvPr>
          <p:cNvGrpSpPr>
            <a:grpSpLocks/>
          </p:cNvGrpSpPr>
          <p:nvPr/>
        </p:nvGrpSpPr>
        <p:grpSpPr bwMode="auto">
          <a:xfrm>
            <a:off x="680569" y="4462729"/>
            <a:ext cx="539750" cy="479425"/>
            <a:chOff x="1328347" y="2337753"/>
            <a:chExt cx="541775" cy="535025"/>
          </a:xfrm>
        </p:grpSpPr>
        <p:sp>
          <p:nvSpPr>
            <p:cNvPr id="55" name="모서리가 둥근 직사각형 23">
              <a:extLst>
                <a:ext uri="{FF2B5EF4-FFF2-40B4-BE49-F238E27FC236}">
                  <a16:creationId xmlns:a16="http://schemas.microsoft.com/office/drawing/2014/main" id="{1433B914-4A2A-4AD0-B225-EB8E361B7CEE}"/>
                </a:ext>
              </a:extLst>
            </p:cNvPr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24">
              <a:extLst>
                <a:ext uri="{FF2B5EF4-FFF2-40B4-BE49-F238E27FC236}">
                  <a16:creationId xmlns:a16="http://schemas.microsoft.com/office/drawing/2014/main" id="{140137D7-3A58-4F94-BA7B-79AB886E3A45}"/>
                </a:ext>
              </a:extLst>
            </p:cNvPr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E5A063D-3290-40C3-92B1-9B62C1709D75}"/>
                </a:ext>
              </a:extLst>
            </p:cNvPr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8" name="자유형 26">
              <a:extLst>
                <a:ext uri="{FF2B5EF4-FFF2-40B4-BE49-F238E27FC236}">
                  <a16:creationId xmlns:a16="http://schemas.microsoft.com/office/drawing/2014/main" id="{2F8457E5-6D30-47FF-9592-D350507B946B}"/>
                </a:ext>
              </a:extLst>
            </p:cNvPr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2872">
                <a:defRPr/>
              </a:pPr>
              <a:endParaRPr lang="ko-KR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2319233-5B45-4C20-A75F-2D1D40833789}"/>
              </a:ext>
            </a:extLst>
          </p:cNvPr>
          <p:cNvSpPr txBox="1"/>
          <p:nvPr/>
        </p:nvSpPr>
        <p:spPr>
          <a:xfrm>
            <a:off x="764946" y="4457689"/>
            <a:ext cx="370911" cy="490027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algn="ctr" defTabSz="1042872">
              <a:defRPr/>
            </a:pPr>
            <a:r>
              <a:rPr lang="en-US" altLang="ko-KR" sz="24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5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#1)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fr-FR" altLang="ko-KR"/>
              <a:t>import urllib.request</a:t>
            </a:r>
          </a:p>
          <a:p>
            <a:r>
              <a:rPr lang="fr-FR" altLang="ko-KR"/>
              <a:t>import pandas as pd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### </a:t>
            </a:r>
            <a:r>
              <a:rPr lang="ko-KR" altLang="en-US">
                <a:solidFill>
                  <a:srgbClr val="00B050"/>
                </a:solidFill>
              </a:rPr>
              <a:t>데이터 불러오기</a:t>
            </a:r>
          </a:p>
          <a:p>
            <a:r>
              <a:rPr lang="en-US" altLang="ko-KR">
                <a:solidFill>
                  <a:schemeClr val="tx1"/>
                </a:solidFill>
              </a:rPr>
              <a:t>request = urllib.request.Request(xmlurl) </a:t>
            </a:r>
          </a:p>
          <a:p>
            <a:r>
              <a:rPr lang="en-US" altLang="ko-KR">
                <a:solidFill>
                  <a:schemeClr val="tx1"/>
                </a:solidFill>
              </a:rPr>
              <a:t>request.get_method = lambda: 'GET' </a:t>
            </a:r>
          </a:p>
          <a:p>
            <a:r>
              <a:rPr lang="en-US" altLang="ko-KR">
                <a:solidFill>
                  <a:schemeClr val="tx1"/>
                </a:solidFill>
              </a:rPr>
              <a:t>response_body = urllib.request.urlopen(request).read() </a:t>
            </a:r>
          </a:p>
          <a:p>
            <a:r>
              <a:rPr lang="en-US" altLang="ko-KR">
                <a:solidFill>
                  <a:schemeClr val="tx1"/>
                </a:solidFill>
              </a:rPr>
              <a:t>fullXmlString = str(response_body, "utf-8") 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56772-EE29-402C-AC82-BF1BDEEDC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63" y="2022869"/>
            <a:ext cx="4644008" cy="13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#2)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라이브러리 선언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import xml.etree.ElementTree as ET</a:t>
            </a:r>
          </a:p>
          <a:p>
            <a:r>
              <a:rPr lang="en-US" altLang="ko-KR"/>
              <a:t>from xml.etree.ElementTree import parse, Element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AD0E3C-4B30-48CD-BEC5-80388170D716}"/>
              </a:ext>
            </a:extLst>
          </p:cNvPr>
          <p:cNvSpPr/>
          <p:nvPr/>
        </p:nvSpPr>
        <p:spPr>
          <a:xfrm>
            <a:off x="438708" y="28584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모든 데이터를 담을 리스트 선언</a:t>
            </a: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# xml </a:t>
            </a:r>
            <a:r>
              <a:rPr lang="ko-KR" altLang="en-US">
                <a:solidFill>
                  <a:schemeClr val="tx1"/>
                </a:solidFill>
              </a:rPr>
              <a:t>라이브러리 표준</a:t>
            </a:r>
          </a:p>
          <a:p>
            <a:r>
              <a:rPr lang="en-US" altLang="ko-KR">
                <a:solidFill>
                  <a:schemeClr val="tx1"/>
                </a:solidFill>
              </a:rPr>
              <a:t>root = ET.fromstring(fullXmlString)</a:t>
            </a:r>
          </a:p>
          <a:p>
            <a:r>
              <a:rPr lang="en-US" altLang="ko-KR">
                <a:solidFill>
                  <a:schemeClr val="tx1"/>
                </a:solidFill>
              </a:rPr>
              <a:t># body-&gt;items-&gt;item </a:t>
            </a:r>
            <a:r>
              <a:rPr lang="ko-KR" altLang="en-US">
                <a:solidFill>
                  <a:schemeClr val="tx1"/>
                </a:solidFill>
              </a:rPr>
              <a:t>모두 선택</a:t>
            </a:r>
          </a:p>
          <a:p>
            <a:r>
              <a:rPr lang="en-US" altLang="ko-KR">
                <a:solidFill>
                  <a:schemeClr val="tx1"/>
                </a:solidFill>
              </a:rPr>
              <a:t>elements = root.findall('body/items/item')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1DE593-5CA6-4788-B90F-EE921338121B}"/>
              </a:ext>
            </a:extLst>
          </p:cNvPr>
          <p:cNvSpPr/>
          <p:nvPr/>
        </p:nvSpPr>
        <p:spPr>
          <a:xfrm>
            <a:off x="438708" y="422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elements[0].find(‘</a:t>
            </a:r>
            <a:r>
              <a:rPr lang="ko-KR" altLang="en-US" sz="1800">
                <a:solidFill>
                  <a:schemeClr val="tx1"/>
                </a:solidFill>
              </a:rPr>
              <a:t>거래금액</a:t>
            </a:r>
            <a:r>
              <a:rPr lang="en-US" altLang="ko-KR" sz="1800">
                <a:solidFill>
                  <a:schemeClr val="tx1"/>
                </a:solidFill>
              </a:rPr>
              <a:t>’).text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90F7D-D01E-473B-9F27-EF897C54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07" y="2756346"/>
            <a:ext cx="3838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#3)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for </a:t>
            </a:r>
            <a:r>
              <a:rPr lang="ko-KR" altLang="en-US">
                <a:solidFill>
                  <a:srgbClr val="00B050"/>
                </a:solidFill>
              </a:rPr>
              <a:t>문을 돌면서 리스트에 모든 행 데이터 담기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result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root = ET.fromstring(fullXmlString)</a:t>
            </a:r>
          </a:p>
          <a:p>
            <a:r>
              <a:rPr lang="en-US" altLang="ko-KR">
                <a:solidFill>
                  <a:schemeClr val="tx1"/>
                </a:solidFill>
              </a:rPr>
              <a:t>elements = root.findall('body/items/item')</a:t>
            </a:r>
          </a:p>
          <a:p>
            <a:r>
              <a:rPr lang="en-US" altLang="ko-KR">
                <a:solidFill>
                  <a:schemeClr val="tx1"/>
                </a:solidFill>
              </a:rPr>
              <a:t>for item in elements:</a:t>
            </a:r>
          </a:p>
          <a:p>
            <a:r>
              <a:rPr lang="en-US" altLang="ko-KR">
                <a:solidFill>
                  <a:schemeClr val="tx1"/>
                </a:solidFill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 = []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item_list.append(item.find('</a:t>
            </a:r>
            <a:r>
              <a:rPr lang="ko-KR" altLang="en-US">
                <a:solidFill>
                  <a:schemeClr val="tx1"/>
                </a:solidFill>
              </a:rPr>
              <a:t>거래금액</a:t>
            </a:r>
            <a:r>
              <a:rPr lang="en-US" altLang="ko-KR">
                <a:solidFill>
                  <a:schemeClr val="tx1"/>
                </a:solidFill>
              </a:rPr>
              <a:t>').text)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item_list.append(item.find('</a:t>
            </a:r>
            <a:r>
              <a:rPr lang="ko-KR" altLang="en-US">
                <a:solidFill>
                  <a:schemeClr val="tx1"/>
                </a:solidFill>
              </a:rPr>
              <a:t>건축년도</a:t>
            </a:r>
            <a:r>
              <a:rPr lang="en-US" altLang="ko-KR">
                <a:solidFill>
                  <a:schemeClr val="tx1"/>
                </a:solidFill>
              </a:rPr>
              <a:t>').text)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result.append(item_list)</a:t>
            </a:r>
          </a:p>
          <a:p>
            <a:r>
              <a:rPr lang="en-US" altLang="ko-KR">
                <a:solidFill>
                  <a:schemeClr val="tx1"/>
                </a:solidFill>
              </a:rPr>
              <a:t>    except Exception as e:</a:t>
            </a:r>
          </a:p>
          <a:p>
            <a:r>
              <a:rPr lang="en-US" altLang="ko-KR">
                <a:solidFill>
                  <a:schemeClr val="tx1"/>
                </a:solidFill>
              </a:rPr>
              <a:t>        print("This row will be ignored. ",item_list)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42C06E-0BFE-4615-8105-7282C22DCBAD}"/>
              </a:ext>
            </a:extLst>
          </p:cNvPr>
          <p:cNvSpPr/>
          <p:nvPr/>
        </p:nvSpPr>
        <p:spPr>
          <a:xfrm>
            <a:off x="438708" y="422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800">
                <a:solidFill>
                  <a:srgbClr val="00B050"/>
                </a:solidFill>
              </a:rPr>
              <a:t># </a:t>
            </a:r>
            <a:r>
              <a:rPr lang="ko-KR" altLang="en-US" sz="1800">
                <a:solidFill>
                  <a:srgbClr val="00B050"/>
                </a:solidFill>
              </a:rPr>
              <a:t>디버깅 코드</a:t>
            </a:r>
          </a:p>
          <a:p>
            <a:r>
              <a:rPr lang="en-US" altLang="ko-KR" sz="1800">
                <a:solidFill>
                  <a:schemeClr val="tx1"/>
                </a:solidFill>
              </a:rPr>
              <a:t>elements[0].find(‘</a:t>
            </a:r>
            <a:r>
              <a:rPr lang="ko-KR" altLang="en-US" sz="1800">
                <a:solidFill>
                  <a:schemeClr val="tx1"/>
                </a:solidFill>
              </a:rPr>
              <a:t>거래금액</a:t>
            </a:r>
            <a:r>
              <a:rPr lang="en-US" altLang="ko-KR" sz="1800">
                <a:solidFill>
                  <a:schemeClr val="tx1"/>
                </a:solidFill>
              </a:rPr>
              <a:t>’).text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474E6-AD29-40A9-A0A8-E71FE15A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096079"/>
            <a:ext cx="2828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30862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Python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(Part #4)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72AE0-EB3B-4EA6-87E3-02653589446F}"/>
              </a:ext>
            </a:extLst>
          </p:cNvPr>
          <p:cNvSpPr/>
          <p:nvPr/>
        </p:nvSpPr>
        <p:spPr>
          <a:xfrm>
            <a:off x="483369" y="192367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# </a:t>
            </a:r>
            <a:r>
              <a:rPr lang="ko-KR" altLang="en-US">
                <a:solidFill>
                  <a:srgbClr val="00B050"/>
                </a:solidFill>
              </a:rPr>
              <a:t>리스트 </a:t>
            </a:r>
            <a:r>
              <a:rPr lang="en-US" altLang="ko-KR">
                <a:solidFill>
                  <a:srgbClr val="00B050"/>
                </a:solidFill>
              </a:rPr>
              <a:t>-&gt; </a:t>
            </a:r>
            <a:r>
              <a:rPr lang="ko-KR" altLang="en-US">
                <a:solidFill>
                  <a:srgbClr val="00B050"/>
                </a:solidFill>
              </a:rPr>
              <a:t>데이터 프레임으로 변환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 = pd.DataFrame(result)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finalResult.columns = ["</a:t>
            </a:r>
            <a:r>
              <a:rPr lang="ko-KR" altLang="en-US">
                <a:solidFill>
                  <a:schemeClr val="tx1"/>
                </a:solidFill>
              </a:rPr>
              <a:t>거래금액</a:t>
            </a:r>
            <a:r>
              <a:rPr lang="en-US" altLang="ko-KR">
                <a:solidFill>
                  <a:schemeClr val="tx1"/>
                </a:solidFill>
              </a:rPr>
              <a:t>","</a:t>
            </a:r>
            <a:r>
              <a:rPr lang="ko-KR" altLang="en-US">
                <a:solidFill>
                  <a:schemeClr val="tx1"/>
                </a:solidFill>
              </a:rPr>
              <a:t>건축년도</a:t>
            </a:r>
            <a:r>
              <a:rPr lang="en-US" altLang="ko-KR">
                <a:solidFill>
                  <a:schemeClr val="tx1"/>
                </a:solidFill>
              </a:rPr>
              <a:t>"]</a:t>
            </a:r>
          </a:p>
          <a:p>
            <a:r>
              <a:rPr lang="en-US" altLang="ko-KR">
                <a:solidFill>
                  <a:schemeClr val="tx1"/>
                </a:solidFill>
              </a:rPr>
              <a:t>finalResult.head()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474E6-AD29-40A9-A0A8-E71FE15A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89737"/>
            <a:ext cx="1609786" cy="14255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854FCD-BADA-42F6-BE93-14DEEBCB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30" y="2189737"/>
            <a:ext cx="2922684" cy="26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3. </a:t>
            </a:r>
            <a:r>
              <a:rPr lang="ko-KR" altLang="en-US" sz="4800" b="0">
                <a:solidFill>
                  <a:schemeClr val="bg1"/>
                </a:solidFill>
              </a:rPr>
              <a:t>한국감정원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97160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49186-F390-471E-96A5-1E628F787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5859"/>
            <a:ext cx="5004048" cy="238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310FB3-79FE-4FD4-BFFC-DCCD72C3B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474" y="2211710"/>
            <a:ext cx="5285525" cy="2667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6535BC-5BB7-4003-B0B1-AAB54DB01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1" y="1742799"/>
            <a:ext cx="9144000" cy="1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A04FB2-3088-4E9F-9153-33AE3AA7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3" y="1821780"/>
            <a:ext cx="4531375" cy="300094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265551" y="3075806"/>
            <a:ext cx="1602649" cy="500767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2915816" y="4482049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API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171469" y="2900251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1BE2F-BABF-4DD0-ADC0-F5CC7729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50" y="2607108"/>
            <a:ext cx="4323162" cy="10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6FF754-EB53-4861-B156-F7797D36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1" y="1901748"/>
            <a:ext cx="4055151" cy="3147870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37934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활용신청 시 로그인 요청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4FA53-E36C-4DC9-8175-5B02E1DC0431}"/>
              </a:ext>
            </a:extLst>
          </p:cNvPr>
          <p:cNvSpPr/>
          <p:nvPr/>
        </p:nvSpPr>
        <p:spPr bwMode="auto">
          <a:xfrm>
            <a:off x="1082949" y="2604059"/>
            <a:ext cx="504056" cy="360040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1162755" y="4559006"/>
            <a:ext cx="2977197" cy="35581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6AFE6AF-1B94-476D-846D-F8B6E2A56333}"/>
              </a:ext>
            </a:extLst>
          </p:cNvPr>
          <p:cNvSpPr/>
          <p:nvPr/>
        </p:nvSpPr>
        <p:spPr bwMode="auto">
          <a:xfrm>
            <a:off x="4857866" y="4635705"/>
            <a:ext cx="4115641" cy="413913"/>
          </a:xfrm>
          <a:prstGeom prst="wedgeRectCallout">
            <a:avLst>
              <a:gd name="adj1" fmla="val -69764"/>
              <a:gd name="adj2" fmla="val -5930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*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자세한 데이터 설명자료 다운 가능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1637949" y="2222441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5588184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활용신청 이하 공공데이터 포털과 동일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3B03-E821-412A-9D1B-25D6057CA410}"/>
              </a:ext>
            </a:extLst>
          </p:cNvPr>
          <p:cNvSpPr txBox="1"/>
          <p:nvPr/>
        </p:nvSpPr>
        <p:spPr>
          <a:xfrm>
            <a:off x="1504493" y="2427734"/>
            <a:ext cx="6135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/>
              <a:t>한국감정원 데이터는 대부분</a:t>
            </a:r>
            <a:endParaRPr lang="en-US" altLang="ko-KR" sz="2400" b="0"/>
          </a:p>
          <a:p>
            <a:pPr algn="ctr"/>
            <a:r>
              <a:rPr lang="ko-KR" altLang="en-US" sz="2400" b="0"/>
              <a:t>공공데이터 포털과 연계되어 데이터 제공함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886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4. </a:t>
            </a:r>
            <a:r>
              <a:rPr lang="ko-KR" altLang="en-US" sz="4800" b="0">
                <a:solidFill>
                  <a:schemeClr val="bg1"/>
                </a:solidFill>
              </a:rPr>
              <a:t>공공데이터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ko-KR" altLang="en-US" sz="4800" b="0">
                <a:solidFill>
                  <a:schemeClr val="bg1"/>
                </a:solidFill>
              </a:rPr>
              <a:t>파일 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0A809-DA78-442F-948B-4221141A95E6}"/>
              </a:ext>
            </a:extLst>
          </p:cNvPr>
          <p:cNvSpPr txBox="1"/>
          <p:nvPr/>
        </p:nvSpPr>
        <p:spPr>
          <a:xfrm>
            <a:off x="0" y="1851670"/>
            <a:ext cx="9144000" cy="15696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1. </a:t>
            </a:r>
            <a:r>
              <a:rPr lang="ko-KR" altLang="en-US" sz="4800" b="0">
                <a:solidFill>
                  <a:schemeClr val="bg1"/>
                </a:solidFill>
              </a:rPr>
              <a:t>통계청 포털</a:t>
            </a:r>
            <a:endParaRPr lang="en-US" altLang="ko-KR" sz="4800" b="0">
              <a:solidFill>
                <a:schemeClr val="bg1"/>
              </a:solidFill>
            </a:endParaRPr>
          </a:p>
          <a:p>
            <a:pPr algn="ctr"/>
            <a:r>
              <a:rPr lang="en-US" altLang="ko-KR" sz="4800" b="0">
                <a:solidFill>
                  <a:schemeClr val="bg1"/>
                </a:solidFill>
              </a:rPr>
              <a:t>API </a:t>
            </a:r>
            <a:r>
              <a:rPr lang="ko-KR" altLang="en-US" sz="4800" b="0">
                <a:solidFill>
                  <a:schemeClr val="bg1"/>
                </a:solidFill>
              </a:rPr>
              <a:t>데이터 불러오기</a:t>
            </a:r>
            <a:endParaRPr lang="ko-KR" altLang="en-US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252913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불러오는 순서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1117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41117" y="2485768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53345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다운로드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47962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531100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41117" y="3023574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571621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 활용 데이터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4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27864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</a:t>
              </a:r>
              <a:r>
                <a:rPr lang="en-US" altLang="ko-KR" sz="1600">
                  <a:hlinkClick r:id="rId4"/>
                </a:rPr>
                <a:t>https://www.data.go.kr/</a:t>
              </a:r>
              <a:r>
                <a:rPr lang="en-US" altLang="ko-KR" sz="1600"/>
                <a:t>)  </a:t>
              </a:r>
              <a:r>
                <a:rPr lang="ko-KR" altLang="en-US" sz="1600"/>
                <a:t>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F9980-CFB8-44C9-9F62-9C88F59BF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1431355"/>
            <a:ext cx="4826160" cy="2881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9610AB-47AC-429B-8D76-E8DA1B8D1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7974"/>
            <a:ext cx="9144000" cy="1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041083-F2C8-4582-A440-BC227AC0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9" y="1905895"/>
            <a:ext cx="3973735" cy="2998363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4907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자료검색 및 제공유형 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검색어로 데이터 탐색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634290" y="2643758"/>
            <a:ext cx="1602649" cy="587443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000" b="0" i="0" u="none" strike="noStrike" cap="none" normalizeH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돋움" pitchFamily="50" charset="-127"/>
                <a:ea typeface="돋움" pitchFamily="50" charset="-127"/>
                <a:cs typeface="HY견고딕" pitchFamily="18" charset="-127"/>
              </a:rPr>
              <a:t>ㅌ</a:t>
            </a: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044834" y="4352050"/>
            <a:ext cx="1959214" cy="413913"/>
          </a:xfrm>
          <a:prstGeom prst="wedgeRectCallout">
            <a:avLst>
              <a:gd name="adj1" fmla="val -131376"/>
              <a:gd name="adj2" fmla="val -2964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파일</a:t>
            </a: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제공여부 확인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7D18B24-197F-4840-AA37-95BEC8E2F9C5}"/>
              </a:ext>
            </a:extLst>
          </p:cNvPr>
          <p:cNvSpPr/>
          <p:nvPr/>
        </p:nvSpPr>
        <p:spPr bwMode="auto">
          <a:xfrm>
            <a:off x="2518461" y="2643758"/>
            <a:ext cx="1108756" cy="257553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1. </a:t>
            </a:r>
            <a:r>
              <a:rPr kumimoji="1" lang="ko-KR" altLang="en-US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cs typeface="HY견고딕" pitchFamily="18" charset="-127"/>
              </a:rPr>
              <a:t>자료 검색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0F714F-3624-44FD-B776-BDCC411FB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2507831"/>
            <a:ext cx="4788024" cy="14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DE2030-9BCD-46B2-ABA3-FABDB3AC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40" y="1814933"/>
            <a:ext cx="4115641" cy="3293331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33508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다운로드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 </a:t>
            </a: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</a:t>
            </a:r>
            <a:r>
              <a:rPr lang="ko-KR" altLang="en-US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4509-5158-4596-8656-2DB56E979055}"/>
              </a:ext>
            </a:extLst>
          </p:cNvPr>
          <p:cNvSpPr/>
          <p:nvPr/>
        </p:nvSpPr>
        <p:spPr bwMode="auto">
          <a:xfrm>
            <a:off x="2987824" y="4355184"/>
            <a:ext cx="3240360" cy="37680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0CA2F-EDBA-4F5E-930A-FCA7BC268746}"/>
              </a:ext>
            </a:extLst>
          </p:cNvPr>
          <p:cNvSpPr txBox="1"/>
          <p:nvPr/>
        </p:nvSpPr>
        <p:spPr>
          <a:xfrm>
            <a:off x="5940152" y="4681675"/>
            <a:ext cx="2868093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다운로드 </a:t>
            </a:r>
            <a:r>
              <a:rPr lang="en-US" altLang="ko-KR"/>
              <a:t>url </a:t>
            </a:r>
            <a:r>
              <a:rPr lang="ko-KR" altLang="en-US"/>
              <a:t>전체 </a:t>
            </a:r>
            <a:r>
              <a:rPr lang="en-US" altLang="ko-KR"/>
              <a:t>url</a:t>
            </a:r>
            <a:r>
              <a:rPr lang="ko-KR" altLang="en-US"/>
              <a:t>을 확인을 위해</a:t>
            </a:r>
            <a:br>
              <a:rPr lang="en-US" altLang="ko-KR"/>
            </a:br>
            <a:r>
              <a:rPr lang="ko-KR" altLang="en-US"/>
              <a:t>우클릭 속성 </a:t>
            </a:r>
            <a:r>
              <a:rPr lang="en-US" altLang="ko-KR"/>
              <a:t>→ url </a:t>
            </a:r>
            <a:r>
              <a:rPr lang="ko-KR" altLang="en-US"/>
              <a:t>확인필요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E39992-6FC7-4060-9D94-923A35392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27" y="1730736"/>
            <a:ext cx="2255756" cy="2787774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5EC7459-754A-420B-8FD8-B54E7C1529E2}"/>
              </a:ext>
            </a:extLst>
          </p:cNvPr>
          <p:cNvSpPr/>
          <p:nvPr/>
        </p:nvSpPr>
        <p:spPr bwMode="auto">
          <a:xfrm>
            <a:off x="5848904" y="3958830"/>
            <a:ext cx="2611528" cy="269104"/>
          </a:xfrm>
          <a:prstGeom prst="wedgeRectCallout">
            <a:avLst>
              <a:gd name="adj1" fmla="val -79719"/>
              <a:gd name="adj2" fmla="val 74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다운로드 </a:t>
            </a: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url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B2440B-1E5F-42C2-9C8C-9C411791A1C8}"/>
              </a:ext>
            </a:extLst>
          </p:cNvPr>
          <p:cNvSpPr/>
          <p:nvPr/>
        </p:nvSpPr>
        <p:spPr bwMode="auto">
          <a:xfrm>
            <a:off x="6228184" y="2771431"/>
            <a:ext cx="2736304" cy="376806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3737266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파일썬 활용 데이터 불러오기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공공데이터 포털 파일 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pd.read_csv(“url”)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8C128-B3FD-4900-9E47-F39C714B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2" y="1995686"/>
            <a:ext cx="7596336" cy="29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79512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26" defTabSz="957263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핵심정리 및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Q&amp;A</a:t>
            </a:r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8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911746" y="2055249"/>
              <a:ext cx="151659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기억합시다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52"/>
          <p:cNvGrpSpPr/>
          <p:nvPr/>
        </p:nvGrpSpPr>
        <p:grpSpPr>
          <a:xfrm>
            <a:off x="645209" y="1410156"/>
            <a:ext cx="7959239" cy="527603"/>
            <a:chOff x="1049186" y="1449928"/>
            <a:chExt cx="11971129" cy="690655"/>
          </a:xfrm>
        </p:grpSpPr>
        <p:sp>
          <p:nvSpPr>
            <p:cNvPr id="87" name="직사각형 86"/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8" name="그룹 65"/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90" name="그룹 76"/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2" name="모서리가 둥근 직사각형 69"/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자유형 16"/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1163065" y="4973818"/>
                <a:ext cx="944252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>
              <a:off x="2463248" y="1555083"/>
              <a:ext cx="8328089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공공데이터 포털 등 공개정보에 접근하여 분석할 수 있는 방법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88"/>
          <p:cNvGrpSpPr/>
          <p:nvPr/>
        </p:nvGrpSpPr>
        <p:grpSpPr>
          <a:xfrm>
            <a:off x="645211" y="2095922"/>
            <a:ext cx="7959237" cy="527316"/>
            <a:chOff x="1049187" y="2349884"/>
            <a:chExt cx="11971129" cy="690279"/>
          </a:xfrm>
        </p:grpSpPr>
        <p:sp>
          <p:nvSpPr>
            <p:cNvPr id="79" name="직사각형 78"/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0" name="그룹 90"/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2" name="그룹 73"/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4" name="모서리가 둥근 직사각형 69"/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모서리가 둥근 직사각형 70"/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자유형 22"/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 bwMode="auto">
              <a:xfrm>
                <a:off x="1163063" y="5529007"/>
                <a:ext cx="944251" cy="341316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직사각형 80"/>
            <p:cNvSpPr/>
            <p:nvPr/>
          </p:nvSpPr>
          <p:spPr>
            <a:xfrm>
              <a:off x="2463247" y="2458648"/>
              <a:ext cx="8530616" cy="4431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API, </a:t>
              </a:r>
              <a:r>
                <a:rPr lang="ko-KR" altLang="en-US" sz="1600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파일데이터 등의 종류로 개방되어 있으므로 불러오는 방법 기억</a:t>
              </a:r>
              <a:endParaRPr lang="en-US" altLang="ko-KR" sz="1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97"/>
          <p:cNvGrpSpPr/>
          <p:nvPr/>
        </p:nvGrpSpPr>
        <p:grpSpPr>
          <a:xfrm>
            <a:off x="641117" y="2764770"/>
            <a:ext cx="7963331" cy="527497"/>
            <a:chOff x="1043031" y="3230975"/>
            <a:chExt cx="11977284" cy="690514"/>
          </a:xfrm>
        </p:grpSpPr>
        <p:sp>
          <p:nvSpPr>
            <p:cNvPr id="71" name="직사각형 70"/>
            <p:cNvSpPr/>
            <p:nvPr/>
          </p:nvSpPr>
          <p:spPr>
            <a:xfrm>
              <a:off x="1678231" y="3278160"/>
              <a:ext cx="11342084" cy="6009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2" name="그룹 99"/>
            <p:cNvGrpSpPr/>
            <p:nvPr/>
          </p:nvGrpSpPr>
          <p:grpSpPr>
            <a:xfrm>
              <a:off x="1043031" y="3230975"/>
              <a:ext cx="1272307" cy="690514"/>
              <a:chOff x="971600" y="6000903"/>
              <a:chExt cx="1272307" cy="512171"/>
            </a:xfrm>
          </p:grpSpPr>
          <p:grpSp>
            <p:nvGrpSpPr>
              <p:cNvPr id="74" name="그룹 77"/>
              <p:cNvGrpSpPr>
                <a:grpSpLocks/>
              </p:cNvGrpSpPr>
              <p:nvPr/>
            </p:nvGrpSpPr>
            <p:grpSpPr bwMode="auto">
              <a:xfrm>
                <a:off x="971600" y="6000903"/>
                <a:ext cx="1272307" cy="512171"/>
                <a:chOff x="827584" y="1950740"/>
                <a:chExt cx="462580" cy="434534"/>
              </a:xfrm>
            </p:grpSpPr>
            <p:sp>
              <p:nvSpPr>
                <p:cNvPr id="76" name="모서리가 둥근 직사각형 69"/>
                <p:cNvSpPr/>
                <p:nvPr/>
              </p:nvSpPr>
              <p:spPr>
                <a:xfrm>
                  <a:off x="827708" y="1951235"/>
                  <a:ext cx="462223" cy="434387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모서리가 둥근 직사각형 70"/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2FB0C1"/>
                    </a:gs>
                    <a:gs pos="0">
                      <a:srgbClr val="2A87C6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자유형 28"/>
                <p:cNvSpPr/>
                <p:nvPr/>
              </p:nvSpPr>
              <p:spPr>
                <a:xfrm>
                  <a:off x="865023" y="1981069"/>
                  <a:ext cx="390001" cy="177812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sz="1600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 bwMode="auto">
              <a:xfrm>
                <a:off x="1157400" y="6086331"/>
                <a:ext cx="944252" cy="341315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sz="16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2463250" y="3331568"/>
              <a:ext cx="6813979" cy="4431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kern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데이터는 데이터 활용을 위해 기달려야 함을 기억</a:t>
              </a:r>
              <a:endParaRPr lang="ko-KR" altLang="en-US" sz="1600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987" y="966403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5227" y="1798525"/>
            <a:ext cx="158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2400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825329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77709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 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(JSON)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52">
            <a:extLst>
              <a:ext uri="{FF2B5EF4-FFF2-40B4-BE49-F238E27FC236}">
                <a16:creationId xmlns:a16="http://schemas.microsoft.com/office/drawing/2014/main" id="{F7C40D2A-4A52-4801-B4E2-03CCCC2F1F3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10A551-FA0B-43B6-B26C-5DC69705FAC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65">
              <a:extLst>
                <a:ext uri="{FF2B5EF4-FFF2-40B4-BE49-F238E27FC236}">
                  <a16:creationId xmlns:a16="http://schemas.microsoft.com/office/drawing/2014/main" id="{49AE3369-8924-42E5-9CF5-02FC7E81BD5E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14" name="그룹 76">
                <a:extLst>
                  <a:ext uri="{FF2B5EF4-FFF2-40B4-BE49-F238E27FC236}">
                    <a16:creationId xmlns:a16="http://schemas.microsoft.com/office/drawing/2014/main" id="{62BE5EE0-E06E-4EFB-B916-3F4ED141A8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16" name="모서리가 둥근 직사각형 69">
                  <a:extLst>
                    <a:ext uri="{FF2B5EF4-FFF2-40B4-BE49-F238E27FC236}">
                      <a16:creationId xmlns:a16="http://schemas.microsoft.com/office/drawing/2014/main" id="{0FBAD8FB-9B06-450E-86BA-990AF6E1439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모서리가 둥근 직사각형 70">
                  <a:extLst>
                    <a:ext uri="{FF2B5EF4-FFF2-40B4-BE49-F238E27FC236}">
                      <a16:creationId xmlns:a16="http://schemas.microsoft.com/office/drawing/2014/main" id="{3F7663C5-4BEC-41D6-8B13-100382796034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자유형 16">
                  <a:extLst>
                    <a:ext uri="{FF2B5EF4-FFF2-40B4-BE49-F238E27FC236}">
                      <a16:creationId xmlns:a16="http://schemas.microsoft.com/office/drawing/2014/main" id="{07236EF4-619A-4E02-91B4-B42A24F77F9A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050301-29B8-4D5E-A536-E0041745D58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95E5FB-DAC7-4D29-9598-E4FD3CFE4F79}"/>
                </a:ext>
              </a:extLst>
            </p:cNvPr>
            <p:cNvSpPr/>
            <p:nvPr/>
          </p:nvSpPr>
          <p:spPr>
            <a:xfrm>
              <a:off x="2463249" y="1555083"/>
              <a:ext cx="3586532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공식 사이트 접속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52">
            <a:extLst>
              <a:ext uri="{FF2B5EF4-FFF2-40B4-BE49-F238E27FC236}">
                <a16:creationId xmlns:a16="http://schemas.microsoft.com/office/drawing/2014/main" id="{1DC59C0A-57DB-4B63-B1B6-E46FA691C940}"/>
              </a:ext>
            </a:extLst>
          </p:cNvPr>
          <p:cNvGrpSpPr/>
          <p:nvPr/>
        </p:nvGrpSpPr>
        <p:grpSpPr>
          <a:xfrm>
            <a:off x="657570" y="2429034"/>
            <a:ext cx="4072805" cy="409829"/>
            <a:chOff x="1049186" y="1449928"/>
            <a:chExt cx="11971129" cy="6906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5A531C2-290D-4EBD-9836-E5DDE1C81D3A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65">
              <a:extLst>
                <a:ext uri="{FF2B5EF4-FFF2-40B4-BE49-F238E27FC236}">
                  <a16:creationId xmlns:a16="http://schemas.microsoft.com/office/drawing/2014/main" id="{37B0036E-38D4-4187-B190-148555C1650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43" name="그룹 76">
                <a:extLst>
                  <a:ext uri="{FF2B5EF4-FFF2-40B4-BE49-F238E27FC236}">
                    <a16:creationId xmlns:a16="http://schemas.microsoft.com/office/drawing/2014/main" id="{9B863507-5FBB-43D0-B816-44B6534639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47" name="모서리가 둥근 직사각형 69">
                  <a:extLst>
                    <a:ext uri="{FF2B5EF4-FFF2-40B4-BE49-F238E27FC236}">
                      <a16:creationId xmlns:a16="http://schemas.microsoft.com/office/drawing/2014/main" id="{0E31B830-C681-40A1-A911-7DAC25DFB5DE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모서리가 둥근 직사각형 70">
                  <a:extLst>
                    <a:ext uri="{FF2B5EF4-FFF2-40B4-BE49-F238E27FC236}">
                      <a16:creationId xmlns:a16="http://schemas.microsoft.com/office/drawing/2014/main" id="{8E5E6F40-97AF-41CB-91F0-0C061FDB0AA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자유형 16">
                  <a:extLst>
                    <a:ext uri="{FF2B5EF4-FFF2-40B4-BE49-F238E27FC236}">
                      <a16:creationId xmlns:a16="http://schemas.microsoft.com/office/drawing/2014/main" id="{C0F02E36-9455-4E07-B4E4-0320085EE30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C873F4-CE44-4969-9B7C-CD08454135B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3A6A752-1143-4E95-9460-B5E1DEA8AAA6}"/>
                </a:ext>
              </a:extLst>
            </p:cNvPr>
            <p:cNvSpPr/>
            <p:nvPr/>
          </p:nvSpPr>
          <p:spPr>
            <a:xfrm>
              <a:off x="2463249" y="1555083"/>
              <a:ext cx="388807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52">
            <a:extLst>
              <a:ext uri="{FF2B5EF4-FFF2-40B4-BE49-F238E27FC236}">
                <a16:creationId xmlns:a16="http://schemas.microsoft.com/office/drawing/2014/main" id="{6C73E446-0D98-4BC0-A316-4CA95A00E260}"/>
              </a:ext>
            </a:extLst>
          </p:cNvPr>
          <p:cNvGrpSpPr/>
          <p:nvPr/>
        </p:nvGrpSpPr>
        <p:grpSpPr>
          <a:xfrm>
            <a:off x="641117" y="1919595"/>
            <a:ext cx="4072805" cy="409829"/>
            <a:chOff x="1049186" y="1449928"/>
            <a:chExt cx="11971129" cy="6906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B45420-A64E-4ACB-B24A-1B1FC5BD9CF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65">
              <a:extLst>
                <a:ext uri="{FF2B5EF4-FFF2-40B4-BE49-F238E27FC236}">
                  <a16:creationId xmlns:a16="http://schemas.microsoft.com/office/drawing/2014/main" id="{4E2CFACC-A294-4BAF-9B48-1732646F9B72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54" name="그룹 76">
                <a:extLst>
                  <a:ext uri="{FF2B5EF4-FFF2-40B4-BE49-F238E27FC236}">
                    <a16:creationId xmlns:a16="http://schemas.microsoft.com/office/drawing/2014/main" id="{50D6D84C-9B6E-4AEE-9251-22AA8540E5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56" name="모서리가 둥근 직사각형 69">
                  <a:extLst>
                    <a:ext uri="{FF2B5EF4-FFF2-40B4-BE49-F238E27FC236}">
                      <a16:creationId xmlns:a16="http://schemas.microsoft.com/office/drawing/2014/main" id="{58C5E2A6-0015-4D80-992C-0FF4B45E562B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모서리가 둥근 직사각형 70">
                  <a:extLst>
                    <a:ext uri="{FF2B5EF4-FFF2-40B4-BE49-F238E27FC236}">
                      <a16:creationId xmlns:a16="http://schemas.microsoft.com/office/drawing/2014/main" id="{A28D82CB-07CC-4A46-8668-8D2794301C6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자유형 16">
                  <a:extLst>
                    <a:ext uri="{FF2B5EF4-FFF2-40B4-BE49-F238E27FC236}">
                      <a16:creationId xmlns:a16="http://schemas.microsoft.com/office/drawing/2014/main" id="{7D4B0669-961D-41AC-AFA1-72E756CCAD23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FE0C8A-12E6-4213-A987-AF69ECC5B7A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FE3146-4DF8-400F-99F8-183FFAD7B7B6}"/>
                </a:ext>
              </a:extLst>
            </p:cNvPr>
            <p:cNvSpPr/>
            <p:nvPr/>
          </p:nvSpPr>
          <p:spPr>
            <a:xfrm>
              <a:off x="2463249" y="1555083"/>
              <a:ext cx="6804609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OpenAPI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2">
            <a:extLst>
              <a:ext uri="{FF2B5EF4-FFF2-40B4-BE49-F238E27FC236}">
                <a16:creationId xmlns:a16="http://schemas.microsoft.com/office/drawing/2014/main" id="{C9C29F67-3281-48E2-A499-6DA39B603696}"/>
              </a:ext>
            </a:extLst>
          </p:cNvPr>
          <p:cNvGrpSpPr/>
          <p:nvPr/>
        </p:nvGrpSpPr>
        <p:grpSpPr>
          <a:xfrm>
            <a:off x="657570" y="2938472"/>
            <a:ext cx="4072805" cy="409829"/>
            <a:chOff x="1049186" y="1449928"/>
            <a:chExt cx="11971129" cy="69065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9E918F9-D861-466D-8C08-15673FBA5DB4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1" name="그룹 65">
              <a:extLst>
                <a:ext uri="{FF2B5EF4-FFF2-40B4-BE49-F238E27FC236}">
                  <a16:creationId xmlns:a16="http://schemas.microsoft.com/office/drawing/2014/main" id="{C9A6D862-76F5-4BC4-80E1-E453CC2C925B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63" name="그룹 76">
                <a:extLst>
                  <a:ext uri="{FF2B5EF4-FFF2-40B4-BE49-F238E27FC236}">
                    <a16:creationId xmlns:a16="http://schemas.microsoft.com/office/drawing/2014/main" id="{5CA15CFB-0939-4D33-9608-FAA44A03E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65" name="모서리가 둥근 직사각형 69">
                  <a:extLst>
                    <a:ext uri="{FF2B5EF4-FFF2-40B4-BE49-F238E27FC236}">
                      <a16:creationId xmlns:a16="http://schemas.microsoft.com/office/drawing/2014/main" id="{0CB6F414-8AB9-467D-BF8B-3A1A122EABE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모서리가 둥근 직사각형 70">
                  <a:extLst>
                    <a:ext uri="{FF2B5EF4-FFF2-40B4-BE49-F238E27FC236}">
                      <a16:creationId xmlns:a16="http://schemas.microsoft.com/office/drawing/2014/main" id="{2431EEC9-2A65-4950-86E6-62B5B9DE59FA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자유형 16">
                  <a:extLst>
                    <a:ext uri="{FF2B5EF4-FFF2-40B4-BE49-F238E27FC236}">
                      <a16:creationId xmlns:a16="http://schemas.microsoft.com/office/drawing/2014/main" id="{482385ED-FD76-4322-93B4-0A0B05A5AFC0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AEEB46-7272-428C-B62B-0E0ABF181540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C359806-9D80-4B25-A418-58BDF8AB550F}"/>
                </a:ext>
              </a:extLst>
            </p:cNvPr>
            <p:cNvSpPr/>
            <p:nvPr/>
          </p:nvSpPr>
          <p:spPr>
            <a:xfrm>
              <a:off x="2463249" y="1555083"/>
              <a:ext cx="3610090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52">
            <a:extLst>
              <a:ext uri="{FF2B5EF4-FFF2-40B4-BE49-F238E27FC236}">
                <a16:creationId xmlns:a16="http://schemas.microsoft.com/office/drawing/2014/main" id="{DB775BC2-A923-41ED-9A56-95BC34652531}"/>
              </a:ext>
            </a:extLst>
          </p:cNvPr>
          <p:cNvGrpSpPr/>
          <p:nvPr/>
        </p:nvGrpSpPr>
        <p:grpSpPr>
          <a:xfrm>
            <a:off x="657570" y="3501159"/>
            <a:ext cx="4072805" cy="409829"/>
            <a:chOff x="1049186" y="1449928"/>
            <a:chExt cx="11971129" cy="6906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92C2C4E-385B-4A87-ACB8-70E7D091C85D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5">
              <a:extLst>
                <a:ext uri="{FF2B5EF4-FFF2-40B4-BE49-F238E27FC236}">
                  <a16:creationId xmlns:a16="http://schemas.microsoft.com/office/drawing/2014/main" id="{4D6E8846-662E-408C-B333-027341B8BC0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2" name="그룹 76">
                <a:extLst>
                  <a:ext uri="{FF2B5EF4-FFF2-40B4-BE49-F238E27FC236}">
                    <a16:creationId xmlns:a16="http://schemas.microsoft.com/office/drawing/2014/main" id="{46927DE7-B1A1-40E3-9334-9E46D9210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74" name="모서리가 둥근 직사각형 69">
                  <a:extLst>
                    <a:ext uri="{FF2B5EF4-FFF2-40B4-BE49-F238E27FC236}">
                      <a16:creationId xmlns:a16="http://schemas.microsoft.com/office/drawing/2014/main" id="{480647B8-93DB-4515-BD5E-BC611C2AEF49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모서리가 둥근 직사각형 70">
                  <a:extLst>
                    <a:ext uri="{FF2B5EF4-FFF2-40B4-BE49-F238E27FC236}">
                      <a16:creationId xmlns:a16="http://schemas.microsoft.com/office/drawing/2014/main" id="{580BAD9A-9A18-4CE0-AF2D-A23AC754A527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자유형 16">
                  <a:extLst>
                    <a:ext uri="{FF2B5EF4-FFF2-40B4-BE49-F238E27FC236}">
                      <a16:creationId xmlns:a16="http://schemas.microsoft.com/office/drawing/2014/main" id="{0E9F8888-A118-4271-BE25-B0928A35280B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F28A56B-3C30-47D8-BD85-50E21EA3D684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3AC8E59-88E8-4A7E-B03B-9C20859831E5}"/>
                </a:ext>
              </a:extLst>
            </p:cNvPr>
            <p:cNvSpPr/>
            <p:nvPr/>
          </p:nvSpPr>
          <p:spPr>
            <a:xfrm>
              <a:off x="2463249" y="1555083"/>
              <a:ext cx="370432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52">
            <a:extLst>
              <a:ext uri="{FF2B5EF4-FFF2-40B4-BE49-F238E27FC236}">
                <a16:creationId xmlns:a16="http://schemas.microsoft.com/office/drawing/2014/main" id="{9AED5055-0463-4B1F-A74B-22A39DFE7B9D}"/>
              </a:ext>
            </a:extLst>
          </p:cNvPr>
          <p:cNvGrpSpPr/>
          <p:nvPr/>
        </p:nvGrpSpPr>
        <p:grpSpPr>
          <a:xfrm>
            <a:off x="661762" y="4045704"/>
            <a:ext cx="4072805" cy="409829"/>
            <a:chOff x="1049186" y="1449928"/>
            <a:chExt cx="11971129" cy="69065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17C691-4058-4DEF-985D-C73B051FB56B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9" name="그룹 65">
              <a:extLst>
                <a:ext uri="{FF2B5EF4-FFF2-40B4-BE49-F238E27FC236}">
                  <a16:creationId xmlns:a16="http://schemas.microsoft.com/office/drawing/2014/main" id="{857F1994-70B2-4F2A-8BB8-FCEA804A732A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81" name="그룹 76">
                <a:extLst>
                  <a:ext uri="{FF2B5EF4-FFF2-40B4-BE49-F238E27FC236}">
                    <a16:creationId xmlns:a16="http://schemas.microsoft.com/office/drawing/2014/main" id="{10FA5268-A224-47DD-895B-D51ABD63D1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83" name="모서리가 둥근 직사각형 69">
                  <a:extLst>
                    <a:ext uri="{FF2B5EF4-FFF2-40B4-BE49-F238E27FC236}">
                      <a16:creationId xmlns:a16="http://schemas.microsoft.com/office/drawing/2014/main" id="{CB3EF7AB-0399-4C66-823F-2363019001FC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4" name="모서리가 둥근 직사각형 70">
                  <a:extLst>
                    <a:ext uri="{FF2B5EF4-FFF2-40B4-BE49-F238E27FC236}">
                      <a16:creationId xmlns:a16="http://schemas.microsoft.com/office/drawing/2014/main" id="{2871A062-518E-485C-83EA-1E4852910CB3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자유형 16">
                  <a:extLst>
                    <a:ext uri="{FF2B5EF4-FFF2-40B4-BE49-F238E27FC236}">
                      <a16:creationId xmlns:a16="http://schemas.microsoft.com/office/drawing/2014/main" id="{4CAB9DE5-E532-465A-A91C-ED49BA3E986C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220B15-7F07-4C2D-8950-1862FF2F15E6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DB9615-615F-4570-AD8C-65A1640E0EDE}"/>
                </a:ext>
              </a:extLst>
            </p:cNvPr>
            <p:cNvSpPr/>
            <p:nvPr/>
          </p:nvSpPr>
          <p:spPr>
            <a:xfrm>
              <a:off x="2463249" y="1555083"/>
              <a:ext cx="464194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 </a:t>
              </a:r>
              <a:r>
                <a:rPr lang="ko-KR" altLang="en-US" kern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 불러오기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61806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600"/>
                <a:t>(http://kosis.kr/index/index.do)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6A951-8449-41F0-8003-B303255F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1" y="1290828"/>
            <a:ext cx="5449585" cy="3391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E911C9-086E-4C12-9D3D-B5D5D231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4764406"/>
            <a:ext cx="9144000" cy="3790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8B5F5B-4FA6-44A2-B497-03E51CEE94FA}"/>
              </a:ext>
            </a:extLst>
          </p:cNvPr>
          <p:cNvSpPr/>
          <p:nvPr/>
        </p:nvSpPr>
        <p:spPr>
          <a:xfrm>
            <a:off x="6012160" y="3147814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발주자/공종별 건설수주액(경상)</a:t>
            </a:r>
          </a:p>
        </p:txBody>
      </p:sp>
    </p:spTree>
    <p:extLst>
      <p:ext uri="{BB962C8B-B14F-4D97-AF65-F5344CB8AC3E}">
        <p14:creationId xmlns:p14="http://schemas.microsoft.com/office/powerpoint/2010/main" val="32493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8E2B1-156E-4403-95E4-B6665AF4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8" y="1718150"/>
            <a:ext cx="4216164" cy="2710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DBAC7-E39F-4A45-91CE-2A23E3F2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528" y="4425696"/>
            <a:ext cx="9144000" cy="676788"/>
          </a:xfrm>
          <a:prstGeom prst="rect">
            <a:avLst/>
          </a:prstGeom>
        </p:spPr>
      </p:pic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440325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OpenApi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접속 및 회원가입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926501-EC8E-4ACA-A634-A69EB3902C19}"/>
              </a:ext>
            </a:extLst>
          </p:cNvPr>
          <p:cNvSpPr/>
          <p:nvPr/>
        </p:nvSpPr>
        <p:spPr bwMode="auto">
          <a:xfrm>
            <a:off x="3698667" y="4502430"/>
            <a:ext cx="729317" cy="380535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1567141-6D7D-4D52-9F28-1A9448101A44}"/>
              </a:ext>
            </a:extLst>
          </p:cNvPr>
          <p:cNvSpPr/>
          <p:nvPr/>
        </p:nvSpPr>
        <p:spPr bwMode="auto">
          <a:xfrm>
            <a:off x="3182976" y="3955867"/>
            <a:ext cx="1455158" cy="413913"/>
          </a:xfrm>
          <a:prstGeom prst="wedgeRectCallout">
            <a:avLst>
              <a:gd name="adj1" fmla="val 5298"/>
              <a:gd name="adj2" fmla="val 7345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OpenAPI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접속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CF109D-5FDD-4D85-8BE0-7E8EA79A4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661" y="1713237"/>
            <a:ext cx="3645595" cy="2984384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EBFBBA07-7BEC-4E9D-B101-22E0DD49343C}"/>
              </a:ext>
            </a:extLst>
          </p:cNvPr>
          <p:cNvSpPr/>
          <p:nvPr/>
        </p:nvSpPr>
        <p:spPr bwMode="auto">
          <a:xfrm>
            <a:off x="3839537" y="2659554"/>
            <a:ext cx="1455158" cy="413913"/>
          </a:xfrm>
          <a:prstGeom prst="wedgeRectCallout">
            <a:avLst>
              <a:gd name="adj1" fmla="val 72849"/>
              <a:gd name="adj2" fmla="val 294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회원가입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7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2585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통계자료 활용신청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8C07B-1A95-4100-B7DA-8D6BB2AB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878528"/>
            <a:ext cx="5194507" cy="29856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817A93-5507-4071-BD88-C58CA9D2CFBC}"/>
              </a:ext>
            </a:extLst>
          </p:cNvPr>
          <p:cNvSpPr/>
          <p:nvPr/>
        </p:nvSpPr>
        <p:spPr bwMode="auto">
          <a:xfrm>
            <a:off x="3402875" y="2066100"/>
            <a:ext cx="1025109" cy="577658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196B452-328F-447F-A50B-42ADB627C725}"/>
              </a:ext>
            </a:extLst>
          </p:cNvPr>
          <p:cNvSpPr/>
          <p:nvPr/>
        </p:nvSpPr>
        <p:spPr bwMode="auto">
          <a:xfrm>
            <a:off x="5004048" y="1380971"/>
            <a:ext cx="1455158" cy="413913"/>
          </a:xfrm>
          <a:prstGeom prst="wedgeRectCallout">
            <a:avLst>
              <a:gd name="adj1" fmla="val -91054"/>
              <a:gd name="adj2" fmla="val 9963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메뉴이동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E32487-F5E2-42D3-99BC-925DC22485A5}"/>
              </a:ext>
            </a:extLst>
          </p:cNvPr>
          <p:cNvSpPr/>
          <p:nvPr/>
        </p:nvSpPr>
        <p:spPr bwMode="auto">
          <a:xfrm>
            <a:off x="1691680" y="2859782"/>
            <a:ext cx="1584176" cy="353541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82717D5C-2BC7-4549-88E6-EA8C35CE7758}"/>
              </a:ext>
            </a:extLst>
          </p:cNvPr>
          <p:cNvSpPr/>
          <p:nvPr/>
        </p:nvSpPr>
        <p:spPr bwMode="auto">
          <a:xfrm>
            <a:off x="107504" y="3435846"/>
            <a:ext cx="1455158" cy="413913"/>
          </a:xfrm>
          <a:prstGeom prst="wedgeRectCallout">
            <a:avLst>
              <a:gd name="adj1" fmla="val 69999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활용신청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E7105-38E0-4377-A9E6-30C11F3E6C9A}"/>
              </a:ext>
            </a:extLst>
          </p:cNvPr>
          <p:cNvSpPr txBox="1"/>
          <p:nvPr/>
        </p:nvSpPr>
        <p:spPr>
          <a:xfrm>
            <a:off x="128504" y="422793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/>
              <a:t>신청시 목적은</a:t>
            </a:r>
            <a:endParaRPr lang="en-US" altLang="ko-KR" b="0"/>
          </a:p>
          <a:p>
            <a:r>
              <a:rPr lang="ko-KR" altLang="en-US" b="0"/>
              <a:t>일반적인</a:t>
            </a:r>
            <a:endParaRPr lang="en-US" altLang="ko-KR" b="0"/>
          </a:p>
          <a:p>
            <a:r>
              <a:rPr lang="ko-KR" altLang="en-US" b="0"/>
              <a:t>내용으로 작성</a:t>
            </a:r>
            <a:r>
              <a:rPr lang="en-US" altLang="ko-KR" b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457191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통계표 </a:t>
              </a: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URL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A26C5-318D-4E90-ACA3-6E26D39B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249504"/>
            <a:ext cx="3656583" cy="23384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761AF8-D6C9-4263-99D7-595BA145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837" y="2135658"/>
            <a:ext cx="3744417" cy="293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8F87-45C8-402D-B09D-3DC10D9C0796}"/>
              </a:ext>
            </a:extLst>
          </p:cNvPr>
          <p:cNvSpPr txBox="1"/>
          <p:nvPr/>
        </p:nvSpPr>
        <p:spPr>
          <a:xfrm>
            <a:off x="395536" y="1927797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목록표 조회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E8B72-B0E5-48AE-87CE-26E79FE513B4}"/>
              </a:ext>
            </a:extLst>
          </p:cNvPr>
          <p:cNvSpPr txBox="1"/>
          <p:nvPr/>
        </p:nvSpPr>
        <p:spPr>
          <a:xfrm>
            <a:off x="4844838" y="1866341"/>
            <a:ext cx="374441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URL </a:t>
            </a:r>
            <a:r>
              <a:rPr lang="ko-KR" altLang="en-US">
                <a:solidFill>
                  <a:schemeClr val="bg1"/>
                </a:solidFill>
              </a:rPr>
              <a:t>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2AAE0-8034-4EF9-9320-27DD19624D5B}"/>
              </a:ext>
            </a:extLst>
          </p:cNvPr>
          <p:cNvSpPr/>
          <p:nvPr/>
        </p:nvSpPr>
        <p:spPr bwMode="auto">
          <a:xfrm>
            <a:off x="827584" y="3267928"/>
            <a:ext cx="1152128" cy="237132"/>
          </a:xfrm>
          <a:prstGeom prst="rect">
            <a:avLst/>
          </a:prstGeom>
          <a:noFill/>
          <a:ln w="38100" cap="flat" cmpd="sng" algn="ctr">
            <a:solidFill>
              <a:srgbClr val="109B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0DD2C779-910D-4C4A-B240-B128E929C942}"/>
              </a:ext>
            </a:extLst>
          </p:cNvPr>
          <p:cNvSpPr/>
          <p:nvPr/>
        </p:nvSpPr>
        <p:spPr bwMode="auto">
          <a:xfrm>
            <a:off x="1331640" y="2694503"/>
            <a:ext cx="1455158" cy="413913"/>
          </a:xfrm>
          <a:prstGeom prst="wedgeRectCallout">
            <a:avLst>
              <a:gd name="adj1" fmla="val -55213"/>
              <a:gd name="adj2" fmla="val 9145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자료 조회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5AA20EE-DB0A-4FDA-B248-AB56D113A4DE}"/>
              </a:ext>
            </a:extLst>
          </p:cNvPr>
          <p:cNvSpPr/>
          <p:nvPr/>
        </p:nvSpPr>
        <p:spPr bwMode="auto">
          <a:xfrm>
            <a:off x="5940152" y="3195085"/>
            <a:ext cx="1455158" cy="413913"/>
          </a:xfrm>
          <a:prstGeom prst="wedgeRectCallout">
            <a:avLst>
              <a:gd name="adj1" fmla="val -10062"/>
              <a:gd name="adj2" fmla="val -101642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분류 전체 선택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BD7EBA50-062B-45F3-967D-E25D1E7E67BA}"/>
              </a:ext>
            </a:extLst>
          </p:cNvPr>
          <p:cNvSpPr/>
          <p:nvPr/>
        </p:nvSpPr>
        <p:spPr bwMode="auto">
          <a:xfrm>
            <a:off x="7160475" y="4011910"/>
            <a:ext cx="1455158" cy="413913"/>
          </a:xfrm>
          <a:prstGeom prst="wedgeRectCallout">
            <a:avLst>
              <a:gd name="adj1" fmla="val -71504"/>
              <a:gd name="adj2" fmla="val 148729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>
                <a:solidFill>
                  <a:schemeClr val="bg1"/>
                </a:solidFill>
                <a:cs typeface="HY견고딕" pitchFamily="18" charset="-127"/>
              </a:rPr>
              <a:t>3. URL </a:t>
            </a:r>
            <a:r>
              <a:rPr lang="ko-KR" altLang="en-US">
                <a:solidFill>
                  <a:schemeClr val="bg1"/>
                </a:solidFill>
                <a:cs typeface="HY견고딕" pitchFamily="18" charset="-127"/>
              </a:rPr>
              <a:t>생성</a:t>
            </a:r>
            <a:endParaRPr kumimoji="1" lang="ko-KR" altLang="en-US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8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44" name="Picture 26" descr="그림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911746" y="2055249"/>
              <a:ext cx="2630175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JSON </a:t>
              </a:r>
              <a:r>
                <a:rPr lang="ko-KR" altLang="en-US" sz="160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이해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포털 </a:t>
            </a:r>
            <a:r>
              <a:rPr lang="en-US" altLang="ko-KR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40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불러오기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961BE-8C2D-42FE-949C-1D95CECA6236}"/>
              </a:ext>
            </a:extLst>
          </p:cNvPr>
          <p:cNvSpPr/>
          <p:nvPr/>
        </p:nvSpPr>
        <p:spPr>
          <a:xfrm>
            <a:off x="483369" y="1347614"/>
            <a:ext cx="8091346" cy="447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defTabSz="104284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https://kosis.kr/openapi/index/index.jsp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1F497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41E20-B303-41B2-85EB-787EA516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9" y="2110729"/>
            <a:ext cx="8316416" cy="276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A513BF-22C9-4654-81F4-49A709F2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8" y="2671677"/>
            <a:ext cx="2732534" cy="2162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8E8EA-26EA-465F-95A4-7195C6D18CD3}"/>
              </a:ext>
            </a:extLst>
          </p:cNvPr>
          <p:cNvSpPr txBox="1"/>
          <p:nvPr/>
        </p:nvSpPr>
        <p:spPr>
          <a:xfrm flipH="1">
            <a:off x="3222498" y="3075806"/>
            <a:ext cx="4861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/>
              <a:t>[ {TBL_NM”: “ABC”, “PRD_DE” : “201812”},</a:t>
            </a:r>
          </a:p>
          <a:p>
            <a:r>
              <a:rPr lang="en-US" altLang="ko-KR" sz="1600" b="0"/>
              <a:t>   {TBL_NM”: “ABC”, “PRD_DE” : “201813”},</a:t>
            </a:r>
          </a:p>
          <a:p>
            <a:r>
              <a:rPr lang="en-US" altLang="ko-KR" sz="1600" b="0"/>
              <a:t>   {TBL_NM”: “ABC”, “PRD_DE” : “201814”} ]</a:t>
            </a:r>
          </a:p>
          <a:p>
            <a:r>
              <a:rPr lang="en-US" altLang="ko-KR" sz="1600" b="0"/>
              <a:t>    </a:t>
            </a:r>
            <a:endParaRPr lang="ko-KR" altLang="en-US" sz="1600" b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99058F-9A98-49B5-84CF-75F3D4F23536}"/>
              </a:ext>
            </a:extLst>
          </p:cNvPr>
          <p:cNvSpPr txBox="1"/>
          <p:nvPr/>
        </p:nvSpPr>
        <p:spPr>
          <a:xfrm>
            <a:off x="7524328" y="3075806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678662-F8E0-485A-8CC9-A50CAD0AED3F}"/>
              </a:ext>
            </a:extLst>
          </p:cNvPr>
          <p:cNvSpPr txBox="1"/>
          <p:nvPr/>
        </p:nvSpPr>
        <p:spPr>
          <a:xfrm>
            <a:off x="7524328" y="3448103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7D7521-FA52-4763-9A03-1897F079822F}"/>
              </a:ext>
            </a:extLst>
          </p:cNvPr>
          <p:cNvSpPr txBox="1"/>
          <p:nvPr/>
        </p:nvSpPr>
        <p:spPr>
          <a:xfrm>
            <a:off x="7527324" y="3809714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b="0">
                <a:latin typeface="돋움" pitchFamily="50" charset="-127"/>
                <a:ea typeface="돋움" pitchFamily="50" charset="-127"/>
              </a:rPr>
              <a:t>행 데이터</a:t>
            </a:r>
            <a:endParaRPr lang="ko-KR" altLang="en-US" b="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9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74292</TotalTime>
  <Words>1402</Words>
  <Application>Microsoft Office PowerPoint</Application>
  <PresentationFormat>화면 슬라이드 쇼(16:9)</PresentationFormat>
  <Paragraphs>246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HY헤드라인M</vt:lpstr>
      <vt:lpstr>돋움</vt:lpstr>
      <vt:lpstr>Arial</vt:lpstr>
      <vt:lpstr>Times New Roman</vt:lpstr>
      <vt:lpstr>맑은 고딕</vt:lpstr>
      <vt:lpstr>굴림</vt:lpstr>
      <vt:lpstr>Wingdings</vt:lpstr>
      <vt:lpstr>나눔바른고딕</vt:lpstr>
      <vt:lpstr>HY견고딕</vt:lpstr>
      <vt:lpstr>2_Samsung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9829</cp:revision>
  <dcterms:created xsi:type="dcterms:W3CDTF">2008-04-23T04:36:31Z</dcterms:created>
  <dcterms:modified xsi:type="dcterms:W3CDTF">2019-04-17T13:16:48Z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